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329" r:id="rId5"/>
    <p:sldId id="328" r:id="rId6"/>
    <p:sldId id="320" r:id="rId7"/>
    <p:sldId id="321" r:id="rId8"/>
    <p:sldId id="322" r:id="rId9"/>
    <p:sldId id="323" r:id="rId10"/>
    <p:sldId id="324" r:id="rId11"/>
    <p:sldId id="325" r:id="rId12"/>
    <p:sldId id="326" r:id="rId13"/>
    <p:sldId id="327" r:id="rId14"/>
    <p:sldId id="315" r:id="rId15"/>
    <p:sldId id="316" r:id="rId16"/>
    <p:sldId id="317" r:id="rId17"/>
    <p:sldId id="318" r:id="rId18"/>
    <p:sldId id="284" r:id="rId19"/>
    <p:sldId id="285" r:id="rId20"/>
    <p:sldId id="286" r:id="rId21"/>
    <p:sldId id="287" r:id="rId22"/>
    <p:sldId id="288" r:id="rId23"/>
    <p:sldId id="289" r:id="rId24"/>
    <p:sldId id="290" r:id="rId25"/>
    <p:sldId id="291" r:id="rId26"/>
    <p:sldId id="292" r:id="rId27"/>
    <p:sldId id="293" r:id="rId28"/>
    <p:sldId id="294" r:id="rId29"/>
    <p:sldId id="282" r:id="rId30"/>
    <p:sldId id="295" r:id="rId31"/>
    <p:sldId id="264" r:id="rId32"/>
    <p:sldId id="265" r:id="rId33"/>
    <p:sldId id="266" r:id="rId34"/>
    <p:sldId id="267" r:id="rId35"/>
    <p:sldId id="268" r:id="rId36"/>
    <p:sldId id="269" r:id="rId37"/>
    <p:sldId id="270" r:id="rId38"/>
    <p:sldId id="271"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443"/>
    <a:srgbClr val="FDD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7" autoAdjust="0"/>
    <p:restoredTop sz="94660"/>
  </p:normalViewPr>
  <p:slideViewPr>
    <p:cSldViewPr snapToGrid="0">
      <p:cViewPr varScale="1">
        <p:scale>
          <a:sx n="69" d="100"/>
          <a:sy n="69" d="100"/>
        </p:scale>
        <p:origin x="552" y="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4B66DEE-20FD-4BAB-9BA4-3A7C99CDC649}" type="datetimeFigureOut">
              <a:rPr lang="en-GB" smtClean="0"/>
              <a:t>09/07/2019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111D923-9C84-4A4F-9CE4-4DE2247FDD14}" type="slidenum">
              <a:rPr lang="en-GB" smtClean="0"/>
              <a:t>‹#›</a:t>
            </a:fld>
            <a:endParaRPr lang="en-GB"/>
          </a:p>
        </p:txBody>
      </p:sp>
    </p:spTree>
    <p:extLst>
      <p:ext uri="{BB962C8B-B14F-4D97-AF65-F5344CB8AC3E}">
        <p14:creationId xmlns:p14="http://schemas.microsoft.com/office/powerpoint/2010/main" val="2031584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3F862C-0033-4F6B-AAAC-F0B7EEE5772E}"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EC34B-12A8-4591-AFCD-5556882AF4FE}" type="slidenum">
              <a:rPr lang="en-GB" smtClean="0"/>
              <a:t>‹#›</a:t>
            </a:fld>
            <a:endParaRPr lang="en-GB"/>
          </a:p>
        </p:txBody>
      </p:sp>
    </p:spTree>
    <p:extLst>
      <p:ext uri="{BB962C8B-B14F-4D97-AF65-F5344CB8AC3E}">
        <p14:creationId xmlns:p14="http://schemas.microsoft.com/office/powerpoint/2010/main" val="2637281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3F862C-0033-4F6B-AAAC-F0B7EEE5772E}"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EC34B-12A8-4591-AFCD-5556882AF4FE}" type="slidenum">
              <a:rPr lang="en-GB" smtClean="0"/>
              <a:t>‹#›</a:t>
            </a:fld>
            <a:endParaRPr lang="en-GB"/>
          </a:p>
        </p:txBody>
      </p:sp>
    </p:spTree>
    <p:extLst>
      <p:ext uri="{BB962C8B-B14F-4D97-AF65-F5344CB8AC3E}">
        <p14:creationId xmlns:p14="http://schemas.microsoft.com/office/powerpoint/2010/main" val="145458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3F862C-0033-4F6B-AAAC-F0B7EEE5772E}"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EC34B-12A8-4591-AFCD-5556882AF4FE}" type="slidenum">
              <a:rPr lang="en-GB" smtClean="0"/>
              <a:t>‹#›</a:t>
            </a:fld>
            <a:endParaRPr lang="en-GB"/>
          </a:p>
        </p:txBody>
      </p:sp>
    </p:spTree>
    <p:extLst>
      <p:ext uri="{BB962C8B-B14F-4D97-AF65-F5344CB8AC3E}">
        <p14:creationId xmlns:p14="http://schemas.microsoft.com/office/powerpoint/2010/main" val="133170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3F862C-0033-4F6B-AAAC-F0B7EEE5772E}"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EC34B-12A8-4591-AFCD-5556882AF4FE}" type="slidenum">
              <a:rPr lang="en-GB" smtClean="0"/>
              <a:t>‹#›</a:t>
            </a:fld>
            <a:endParaRPr lang="en-GB"/>
          </a:p>
        </p:txBody>
      </p:sp>
    </p:spTree>
    <p:extLst>
      <p:ext uri="{BB962C8B-B14F-4D97-AF65-F5344CB8AC3E}">
        <p14:creationId xmlns:p14="http://schemas.microsoft.com/office/powerpoint/2010/main" val="46011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3F862C-0033-4F6B-AAAC-F0B7EEE5772E}" type="datetimeFigureOut">
              <a:rPr lang="en-GB" smtClean="0"/>
              <a:t>09/07/2019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EEC34B-12A8-4591-AFCD-5556882AF4FE}" type="slidenum">
              <a:rPr lang="en-GB" smtClean="0"/>
              <a:t>‹#›</a:t>
            </a:fld>
            <a:endParaRPr lang="en-GB"/>
          </a:p>
        </p:txBody>
      </p:sp>
    </p:spTree>
    <p:extLst>
      <p:ext uri="{BB962C8B-B14F-4D97-AF65-F5344CB8AC3E}">
        <p14:creationId xmlns:p14="http://schemas.microsoft.com/office/powerpoint/2010/main" val="415548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3F862C-0033-4F6B-AAAC-F0B7EEE5772E}" type="datetimeFigureOut">
              <a:rPr lang="en-GB" smtClean="0"/>
              <a:t>09/07/2019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EC34B-12A8-4591-AFCD-5556882AF4FE}" type="slidenum">
              <a:rPr lang="en-GB" smtClean="0"/>
              <a:t>‹#›</a:t>
            </a:fld>
            <a:endParaRPr lang="en-GB"/>
          </a:p>
        </p:txBody>
      </p:sp>
    </p:spTree>
    <p:extLst>
      <p:ext uri="{BB962C8B-B14F-4D97-AF65-F5344CB8AC3E}">
        <p14:creationId xmlns:p14="http://schemas.microsoft.com/office/powerpoint/2010/main" val="416301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3F862C-0033-4F6B-AAAC-F0B7EEE5772E}" type="datetimeFigureOut">
              <a:rPr lang="en-GB" smtClean="0"/>
              <a:t>09/07/2019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EEC34B-12A8-4591-AFCD-5556882AF4FE}" type="slidenum">
              <a:rPr lang="en-GB" smtClean="0"/>
              <a:t>‹#›</a:t>
            </a:fld>
            <a:endParaRPr lang="en-GB"/>
          </a:p>
        </p:txBody>
      </p:sp>
    </p:spTree>
    <p:extLst>
      <p:ext uri="{BB962C8B-B14F-4D97-AF65-F5344CB8AC3E}">
        <p14:creationId xmlns:p14="http://schemas.microsoft.com/office/powerpoint/2010/main" val="136852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3F862C-0033-4F6B-AAAC-F0B7EEE5772E}" type="datetimeFigureOut">
              <a:rPr lang="en-GB" smtClean="0"/>
              <a:t>09/07/2019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EEC34B-12A8-4591-AFCD-5556882AF4FE}" type="slidenum">
              <a:rPr lang="en-GB" smtClean="0"/>
              <a:t>‹#›</a:t>
            </a:fld>
            <a:endParaRPr lang="en-GB"/>
          </a:p>
        </p:txBody>
      </p:sp>
    </p:spTree>
    <p:extLst>
      <p:ext uri="{BB962C8B-B14F-4D97-AF65-F5344CB8AC3E}">
        <p14:creationId xmlns:p14="http://schemas.microsoft.com/office/powerpoint/2010/main" val="882000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F862C-0033-4F6B-AAAC-F0B7EEE5772E}" type="datetimeFigureOut">
              <a:rPr lang="en-GB" smtClean="0"/>
              <a:t>09/07/2019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EEC34B-12A8-4591-AFCD-5556882AF4FE}" type="slidenum">
              <a:rPr lang="en-GB" smtClean="0"/>
              <a:t>‹#›</a:t>
            </a:fld>
            <a:endParaRPr lang="en-GB"/>
          </a:p>
        </p:txBody>
      </p:sp>
    </p:spTree>
    <p:extLst>
      <p:ext uri="{BB962C8B-B14F-4D97-AF65-F5344CB8AC3E}">
        <p14:creationId xmlns:p14="http://schemas.microsoft.com/office/powerpoint/2010/main" val="207768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3F862C-0033-4F6B-AAAC-F0B7EEE5772E}" type="datetimeFigureOut">
              <a:rPr lang="en-GB" smtClean="0"/>
              <a:t>09/07/2019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EC34B-12A8-4591-AFCD-5556882AF4FE}" type="slidenum">
              <a:rPr lang="en-GB" smtClean="0"/>
              <a:t>‹#›</a:t>
            </a:fld>
            <a:endParaRPr lang="en-GB"/>
          </a:p>
        </p:txBody>
      </p:sp>
    </p:spTree>
    <p:extLst>
      <p:ext uri="{BB962C8B-B14F-4D97-AF65-F5344CB8AC3E}">
        <p14:creationId xmlns:p14="http://schemas.microsoft.com/office/powerpoint/2010/main" val="323716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3F862C-0033-4F6B-AAAC-F0B7EEE5772E}" type="datetimeFigureOut">
              <a:rPr lang="en-GB" smtClean="0"/>
              <a:t>09/07/2019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EEC34B-12A8-4591-AFCD-5556882AF4FE}" type="slidenum">
              <a:rPr lang="en-GB" smtClean="0"/>
              <a:t>‹#›</a:t>
            </a:fld>
            <a:endParaRPr lang="en-GB"/>
          </a:p>
        </p:txBody>
      </p:sp>
    </p:spTree>
    <p:extLst>
      <p:ext uri="{BB962C8B-B14F-4D97-AF65-F5344CB8AC3E}">
        <p14:creationId xmlns:p14="http://schemas.microsoft.com/office/powerpoint/2010/main" val="1033292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F862C-0033-4F6B-AAAC-F0B7EEE5772E}" type="datetimeFigureOut">
              <a:rPr lang="en-GB" smtClean="0"/>
              <a:t>09/07/2019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EC34B-12A8-4591-AFCD-5556882AF4FE}" type="slidenum">
              <a:rPr lang="en-GB" smtClean="0"/>
              <a:t>‹#›</a:t>
            </a:fld>
            <a:endParaRPr lang="en-GB"/>
          </a:p>
        </p:txBody>
      </p:sp>
    </p:spTree>
    <p:extLst>
      <p:ext uri="{BB962C8B-B14F-4D97-AF65-F5344CB8AC3E}">
        <p14:creationId xmlns:p14="http://schemas.microsoft.com/office/powerpoint/2010/main" val="101173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430969"/>
            <a:ext cx="8759452" cy="3046988"/>
          </a:xfrm>
          <a:prstGeom prst="rect">
            <a:avLst/>
          </a:prstGeom>
          <a:noFill/>
        </p:spPr>
        <p:txBody>
          <a:bodyPr wrap="square" rtlCol="0" anchor="t">
            <a:spAutoFit/>
          </a:bodyPr>
          <a:lstStyle/>
          <a:p>
            <a:pPr>
              <a:defRPr/>
            </a:pPr>
            <a:r>
              <a:rPr lang="en-US" sz="4000" b="1" dirty="0">
                <a:solidFill>
                  <a:srgbClr val="FDD655"/>
                </a:solidFill>
                <a:latin typeface="Proza Libre"/>
                <a:ea typeface="+mn-lt"/>
                <a:cs typeface="Calibri" panose="020F0502020204030204"/>
              </a:rPr>
              <a:t>Faith and Belief on Campus: Division and Cohesion</a:t>
            </a:r>
          </a:p>
          <a:p>
            <a:pPr>
              <a:defRPr/>
            </a:pPr>
            <a:endParaRPr lang="en-US" sz="2800" dirty="0">
              <a:solidFill>
                <a:srgbClr val="FDD655"/>
              </a:solidFill>
              <a:latin typeface="Proza Libre"/>
              <a:cs typeface="Calibri"/>
            </a:endParaRPr>
          </a:p>
          <a:p>
            <a:pPr>
              <a:defRPr/>
            </a:pPr>
            <a:r>
              <a:rPr lang="en-US" sz="2800" dirty="0">
                <a:solidFill>
                  <a:srgbClr val="FDD655"/>
                </a:solidFill>
                <a:latin typeface="Proza Libre"/>
                <a:cs typeface="Calibri"/>
              </a:rPr>
              <a:t>Keynote: Freedom of Speech in Universities, </a:t>
            </a:r>
          </a:p>
          <a:p>
            <a:pPr>
              <a:defRPr/>
            </a:pPr>
            <a:r>
              <a:rPr lang="en-US" sz="2800" i="1" dirty="0">
                <a:solidFill>
                  <a:srgbClr val="FDD655"/>
                </a:solidFill>
                <a:latin typeface="Proza Libre"/>
                <a:cs typeface="Calibri"/>
              </a:rPr>
              <a:t>David Isaac CBE, Chair of the Equality and Human Rights Commission</a:t>
            </a:r>
            <a:endParaRPr lang="en-US" sz="2800" i="1" dirty="0">
              <a:solidFill>
                <a:srgbClr val="FDD655"/>
              </a:solidFill>
            </a:endParaRPr>
          </a:p>
        </p:txBody>
      </p:sp>
      <p:pic>
        <p:nvPicPr>
          <p:cNvPr id="4" name="Picture 3">
            <a:extLst>
              <a:ext uri="{FF2B5EF4-FFF2-40B4-BE49-F238E27FC236}">
                <a16:creationId xmlns:a16="http://schemas.microsoft.com/office/drawing/2014/main" id="{B66730F2-CC7A-0F42-AE85-4E291DC0F6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6864" y="-868594"/>
            <a:ext cx="6063768" cy="8570804"/>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89872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7" name="TextBox 6"/>
          <p:cNvSpPr txBox="1"/>
          <p:nvPr/>
        </p:nvSpPr>
        <p:spPr>
          <a:xfrm>
            <a:off x="321454" y="722025"/>
            <a:ext cx="10519266" cy="15696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DD655"/>
                </a:solidFill>
                <a:effectLst/>
                <a:uLnTx/>
                <a:uFillTx/>
                <a:latin typeface="Proza Libre"/>
                <a:ea typeface="+mn-lt"/>
                <a:cs typeface="Calibri" panose="020F0502020204030204"/>
              </a:rPr>
              <a:t>Societies by size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DD655"/>
              </a:solidFill>
              <a:effectLst/>
              <a:uLnTx/>
              <a:uFillTx/>
              <a:latin typeface="Proza Libre"/>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graphicFrame>
        <p:nvGraphicFramePr>
          <p:cNvPr id="9" name="Table 8"/>
          <p:cNvGraphicFramePr>
            <a:graphicFrameLocks noGrp="1"/>
          </p:cNvGraphicFramePr>
          <p:nvPr>
            <p:extLst/>
          </p:nvPr>
        </p:nvGraphicFramePr>
        <p:xfrm>
          <a:off x="690880" y="1505311"/>
          <a:ext cx="10586720" cy="4850822"/>
        </p:xfrm>
        <a:graphic>
          <a:graphicData uri="http://schemas.openxmlformats.org/drawingml/2006/table">
            <a:tbl>
              <a:tblPr firstRow="1" bandRow="1">
                <a:tableStyleId>{5C22544A-7EE6-4342-B048-85BDC9FD1C3A}</a:tableStyleId>
              </a:tblPr>
              <a:tblGrid>
                <a:gridCol w="3239938">
                  <a:extLst>
                    <a:ext uri="{9D8B030D-6E8A-4147-A177-3AD203B41FA5}">
                      <a16:colId xmlns:a16="http://schemas.microsoft.com/office/drawing/2014/main" val="713366403"/>
                    </a:ext>
                  </a:extLst>
                </a:gridCol>
                <a:gridCol w="3146153">
                  <a:extLst>
                    <a:ext uri="{9D8B030D-6E8A-4147-A177-3AD203B41FA5}">
                      <a16:colId xmlns:a16="http://schemas.microsoft.com/office/drawing/2014/main" val="1589734807"/>
                    </a:ext>
                  </a:extLst>
                </a:gridCol>
                <a:gridCol w="4200629">
                  <a:extLst>
                    <a:ext uri="{9D8B030D-6E8A-4147-A177-3AD203B41FA5}">
                      <a16:colId xmlns:a16="http://schemas.microsoft.com/office/drawing/2014/main" val="2913114099"/>
                    </a:ext>
                  </a:extLst>
                </a:gridCol>
              </a:tblGrid>
              <a:tr h="575046">
                <a:tc>
                  <a:txBody>
                    <a:bodyPr/>
                    <a:lstStyle/>
                    <a:p>
                      <a:pPr algn="l" rtl="0" fontAlgn="base"/>
                      <a:r>
                        <a:rPr lang="en-GB" sz="2400" b="1" i="0" dirty="0">
                          <a:solidFill>
                            <a:srgbClr val="213443"/>
                          </a:solidFill>
                          <a:effectLst/>
                          <a:latin typeface="Calibri" panose="020F0502020204030204" pitchFamily="34" charset="0"/>
                        </a:rPr>
                        <a:t> Society</a:t>
                      </a:r>
                      <a:r>
                        <a:rPr lang="en-GB" sz="2400" b="0" i="0" dirty="0">
                          <a:solidFill>
                            <a:srgbClr val="213443"/>
                          </a:solidFill>
                          <a:effectLst/>
                          <a:latin typeface="Calibri" panose="020F0502020204030204" pitchFamily="34" charset="0"/>
                        </a:rPr>
                        <a:t> </a:t>
                      </a:r>
                      <a:endParaRPr lang="en-GB" sz="2400" b="0"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en-GB" sz="2400" b="1" i="0">
                          <a:solidFill>
                            <a:srgbClr val="213443"/>
                          </a:solidFill>
                          <a:effectLst/>
                          <a:latin typeface="Calibri" panose="020F0502020204030204" pitchFamily="34" charset="0"/>
                        </a:rPr>
                        <a:t>Average size</a:t>
                      </a:r>
                      <a:r>
                        <a:rPr lang="en-GB" sz="2400" b="0" i="0">
                          <a:solidFill>
                            <a:srgbClr val="213443"/>
                          </a:solidFill>
                          <a:effectLst/>
                          <a:latin typeface="Calibri" panose="020F0502020204030204" pitchFamily="34" charset="0"/>
                        </a:rPr>
                        <a:t>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en-GB" sz="2400" b="1" i="0" dirty="0">
                          <a:solidFill>
                            <a:srgbClr val="213443"/>
                          </a:solidFill>
                          <a:effectLst/>
                          <a:latin typeface="Calibri" panose="020F0502020204030204" pitchFamily="34" charset="0"/>
                        </a:rPr>
                        <a:t>Largest single society</a:t>
                      </a:r>
                      <a:r>
                        <a:rPr lang="en-GB" sz="2400" b="0" i="0" dirty="0">
                          <a:solidFill>
                            <a:srgbClr val="213443"/>
                          </a:solidFill>
                          <a:effectLst/>
                          <a:latin typeface="Calibri" panose="020F0502020204030204" pitchFamily="34" charset="0"/>
                        </a:rPr>
                        <a:t> </a:t>
                      </a:r>
                      <a:endParaRPr lang="en-GB" sz="2400" b="0"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0072271"/>
                  </a:ext>
                </a:extLst>
              </a:tr>
              <a:tr h="575046">
                <a:tc>
                  <a:txBody>
                    <a:bodyPr/>
                    <a:lstStyle/>
                    <a:p>
                      <a:pPr algn="l" rtl="0" fontAlgn="base"/>
                      <a:r>
                        <a:rPr lang="en-GB" sz="2400" b="0" i="0">
                          <a:solidFill>
                            <a:srgbClr val="213443"/>
                          </a:solidFill>
                          <a:effectLst/>
                          <a:latin typeface="Calibri" panose="020F0502020204030204" pitchFamily="34" charset="0"/>
                        </a:rPr>
                        <a:t>Yoga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a:solidFill>
                            <a:srgbClr val="213443"/>
                          </a:solidFill>
                          <a:effectLst/>
                          <a:latin typeface="Calibri" panose="020F0502020204030204" pitchFamily="34" charset="0"/>
                        </a:rPr>
                        <a:t>108 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dirty="0">
                          <a:solidFill>
                            <a:srgbClr val="213443"/>
                          </a:solidFill>
                          <a:effectLst/>
                          <a:latin typeface="Calibri" panose="020F0502020204030204" pitchFamily="34" charset="0"/>
                        </a:rPr>
                        <a:t>396 </a:t>
                      </a:r>
                      <a:endParaRPr lang="en-GB" sz="2400" b="0"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4077168"/>
                  </a:ext>
                </a:extLst>
              </a:tr>
              <a:tr h="575046">
                <a:tc>
                  <a:txBody>
                    <a:bodyPr/>
                    <a:lstStyle/>
                    <a:p>
                      <a:pPr algn="l" rtl="0" fontAlgn="base"/>
                      <a:r>
                        <a:rPr lang="en-GB" sz="2400" b="0" i="0" dirty="0">
                          <a:solidFill>
                            <a:srgbClr val="213443"/>
                          </a:solidFill>
                          <a:effectLst/>
                          <a:latin typeface="Calibri" panose="020F0502020204030204" pitchFamily="34" charset="0"/>
                        </a:rPr>
                        <a:t>Islamic </a:t>
                      </a:r>
                      <a:endParaRPr lang="en-GB" sz="2400" b="0"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a:solidFill>
                            <a:srgbClr val="213443"/>
                          </a:solidFill>
                          <a:effectLst/>
                          <a:latin typeface="Calibri" panose="020F0502020204030204" pitchFamily="34" charset="0"/>
                        </a:rPr>
                        <a:t>90 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a:solidFill>
                            <a:srgbClr val="213443"/>
                          </a:solidFill>
                          <a:effectLst/>
                          <a:latin typeface="Calibri" panose="020F0502020204030204" pitchFamily="34" charset="0"/>
                        </a:rPr>
                        <a:t>Over 800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67060"/>
                  </a:ext>
                </a:extLst>
              </a:tr>
              <a:tr h="564263">
                <a:tc>
                  <a:txBody>
                    <a:bodyPr/>
                    <a:lstStyle/>
                    <a:p>
                      <a:pPr algn="l" rtl="0" fontAlgn="base"/>
                      <a:r>
                        <a:rPr lang="en-GB" sz="2400" b="0" i="0">
                          <a:solidFill>
                            <a:srgbClr val="213443"/>
                          </a:solidFill>
                          <a:effectLst/>
                          <a:latin typeface="Calibri" panose="020F0502020204030204" pitchFamily="34" charset="0"/>
                        </a:rPr>
                        <a:t>Hindu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a:solidFill>
                            <a:srgbClr val="213443"/>
                          </a:solidFill>
                          <a:effectLst/>
                          <a:latin typeface="Calibri" panose="020F0502020204030204" pitchFamily="34" charset="0"/>
                        </a:rPr>
                        <a:t>60 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a:solidFill>
                            <a:srgbClr val="213443"/>
                          </a:solidFill>
                          <a:effectLst/>
                          <a:latin typeface="Calibri" panose="020F0502020204030204" pitchFamily="34" charset="0"/>
                        </a:rPr>
                        <a:t>260 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8370916"/>
                  </a:ext>
                </a:extLst>
              </a:tr>
              <a:tr h="329146">
                <a:tc>
                  <a:txBody>
                    <a:bodyPr/>
                    <a:lstStyle/>
                    <a:p>
                      <a:pPr algn="l" rtl="0" fontAlgn="base"/>
                      <a:r>
                        <a:rPr lang="en-GB" sz="2400" b="0" i="0">
                          <a:solidFill>
                            <a:srgbClr val="213443"/>
                          </a:solidFill>
                          <a:effectLst/>
                          <a:latin typeface="Calibri" panose="020F0502020204030204" pitchFamily="34" charset="0"/>
                        </a:rPr>
                        <a:t>Meditation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a:solidFill>
                            <a:srgbClr val="213443"/>
                          </a:solidFill>
                          <a:effectLst/>
                          <a:latin typeface="Calibri" panose="020F0502020204030204" pitchFamily="34" charset="0"/>
                        </a:rPr>
                        <a:t>54 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dirty="0">
                          <a:solidFill>
                            <a:srgbClr val="213443"/>
                          </a:solidFill>
                          <a:effectLst/>
                          <a:latin typeface="Calibri" panose="020F0502020204030204" pitchFamily="34" charset="0"/>
                        </a:rPr>
                        <a:t>85 </a:t>
                      </a:r>
                      <a:endParaRPr lang="en-GB" sz="2400" b="0"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7905936"/>
                  </a:ext>
                </a:extLst>
              </a:tr>
              <a:tr h="458454">
                <a:tc>
                  <a:txBody>
                    <a:bodyPr/>
                    <a:lstStyle/>
                    <a:p>
                      <a:pPr algn="l" rtl="0" fontAlgn="base"/>
                      <a:r>
                        <a:rPr lang="en-GB" sz="2400" b="0" i="0">
                          <a:solidFill>
                            <a:srgbClr val="213443"/>
                          </a:solidFill>
                          <a:effectLst/>
                          <a:latin typeface="Calibri" panose="020F0502020204030204" pitchFamily="34" charset="0"/>
                        </a:rPr>
                        <a:t>Christian Union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a:solidFill>
                            <a:srgbClr val="213443"/>
                          </a:solidFill>
                          <a:effectLst/>
                          <a:latin typeface="Calibri" panose="020F0502020204030204" pitchFamily="34" charset="0"/>
                        </a:rPr>
                        <a:t>43 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a:solidFill>
                            <a:srgbClr val="213443"/>
                          </a:solidFill>
                          <a:effectLst/>
                          <a:latin typeface="Calibri" panose="020F0502020204030204" pitchFamily="34" charset="0"/>
                        </a:rPr>
                        <a:t>127 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5270460"/>
                  </a:ext>
                </a:extLst>
              </a:tr>
              <a:tr h="909090">
                <a:tc>
                  <a:txBody>
                    <a:bodyPr/>
                    <a:lstStyle/>
                    <a:p>
                      <a:pPr algn="l" rtl="0" fontAlgn="base"/>
                      <a:r>
                        <a:rPr lang="en-GB" sz="2400" b="0" i="0">
                          <a:solidFill>
                            <a:srgbClr val="213443"/>
                          </a:solidFill>
                          <a:effectLst/>
                          <a:latin typeface="Calibri" panose="020F0502020204030204" pitchFamily="34" charset="0"/>
                        </a:rPr>
                        <a:t>Sikh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a:solidFill>
                            <a:srgbClr val="213443"/>
                          </a:solidFill>
                          <a:effectLst/>
                          <a:latin typeface="Calibri" panose="020F0502020204030204" pitchFamily="34" charset="0"/>
                        </a:rPr>
                        <a:t>37 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dirty="0">
                          <a:solidFill>
                            <a:srgbClr val="213443"/>
                          </a:solidFill>
                          <a:effectLst/>
                          <a:latin typeface="Calibri" panose="020F0502020204030204" pitchFamily="34" charset="0"/>
                        </a:rPr>
                        <a:t>173 </a:t>
                      </a:r>
                      <a:endParaRPr lang="en-GB" sz="2400" b="0"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9908037"/>
                  </a:ext>
                </a:extLst>
              </a:tr>
              <a:tr h="736677">
                <a:tc>
                  <a:txBody>
                    <a:bodyPr/>
                    <a:lstStyle/>
                    <a:p>
                      <a:pPr algn="l" rtl="0" fontAlgn="base"/>
                      <a:r>
                        <a:rPr lang="en-GB" sz="2400" b="0" i="0">
                          <a:solidFill>
                            <a:srgbClr val="213443"/>
                          </a:solidFill>
                          <a:effectLst/>
                          <a:latin typeface="Calibri" panose="020F0502020204030204" pitchFamily="34" charset="0"/>
                        </a:rPr>
                        <a:t>First Love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a:solidFill>
                            <a:srgbClr val="213443"/>
                          </a:solidFill>
                          <a:effectLst/>
                          <a:latin typeface="Calibri" panose="020F0502020204030204" pitchFamily="34" charset="0"/>
                        </a:rPr>
                        <a:t>17 </a:t>
                      </a:r>
                      <a:endParaRPr lang="en-GB" sz="2400" b="0"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2400" b="0" i="0" dirty="0">
                          <a:solidFill>
                            <a:srgbClr val="213443"/>
                          </a:solidFill>
                          <a:effectLst/>
                          <a:latin typeface="Calibri" panose="020F0502020204030204" pitchFamily="34" charset="0"/>
                        </a:rPr>
                        <a:t>71 </a:t>
                      </a:r>
                      <a:endParaRPr lang="en-GB" sz="2400" b="0"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3766812"/>
                  </a:ext>
                </a:extLst>
              </a:tr>
            </a:tbl>
          </a:graphicData>
        </a:graphic>
      </p:graphicFrame>
    </p:spTree>
    <p:extLst>
      <p:ext uri="{BB962C8B-B14F-4D97-AF65-F5344CB8AC3E}">
        <p14:creationId xmlns:p14="http://schemas.microsoft.com/office/powerpoint/2010/main" val="12157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7" name="TextBox 6"/>
          <p:cNvSpPr txBox="1"/>
          <p:nvPr/>
        </p:nvSpPr>
        <p:spPr>
          <a:xfrm>
            <a:off x="388536" y="704104"/>
            <a:ext cx="11215374" cy="4585871"/>
          </a:xfrm>
          <a:prstGeom prst="rect">
            <a:avLst/>
          </a:prstGeom>
          <a:noFill/>
        </p:spPr>
        <p:txBody>
          <a:bodyPr wrap="square" rtlCol="0" anchor="t">
            <a:spAutoFit/>
          </a:bodyPr>
          <a:lstStyle/>
          <a:p>
            <a:pPr>
              <a:defRPr/>
            </a:pPr>
            <a:r>
              <a:rPr lang="en-US" sz="4000" b="1" dirty="0">
                <a:solidFill>
                  <a:srgbClr val="FDD655"/>
                </a:solidFill>
                <a:latin typeface="Proza Libre"/>
                <a:cs typeface="Calibri"/>
              </a:rPr>
              <a:t>Activities of faith and belief societies</a:t>
            </a:r>
          </a:p>
          <a:p>
            <a:pPr marL="571500" indent="-571500">
              <a:buFont typeface="Arial" panose="020B0604020202020204" pitchFamily="34" charset="0"/>
              <a:buChar char="•"/>
              <a:defRPr/>
            </a:pPr>
            <a:r>
              <a:rPr lang="en-US" sz="2800" dirty="0">
                <a:solidFill>
                  <a:srgbClr val="FDD655"/>
                </a:solidFill>
                <a:latin typeface="Proza Libre"/>
                <a:cs typeface="Calibri"/>
              </a:rPr>
              <a:t>Providing space to </a:t>
            </a:r>
            <a:r>
              <a:rPr lang="en-US" sz="2800" dirty="0" err="1">
                <a:solidFill>
                  <a:srgbClr val="FDD655"/>
                </a:solidFill>
                <a:latin typeface="Proza Libre"/>
                <a:cs typeface="Calibri"/>
              </a:rPr>
              <a:t>practise</a:t>
            </a:r>
            <a:r>
              <a:rPr lang="en-US" sz="2800" dirty="0">
                <a:solidFill>
                  <a:srgbClr val="FDD655"/>
                </a:solidFill>
                <a:latin typeface="Proza Libre"/>
                <a:cs typeface="Calibri"/>
              </a:rPr>
              <a:t>, learn about and develop students’ religion or belief</a:t>
            </a:r>
          </a:p>
          <a:p>
            <a:pPr marL="571500" indent="-571500">
              <a:buFont typeface="Arial" panose="020B0604020202020204" pitchFamily="34" charset="0"/>
              <a:buChar char="•"/>
              <a:defRPr/>
            </a:pPr>
            <a:r>
              <a:rPr lang="en-US" sz="2800" dirty="0">
                <a:solidFill>
                  <a:srgbClr val="FDD655"/>
                </a:solidFill>
                <a:latin typeface="Proza Libre"/>
                <a:cs typeface="Calibri"/>
              </a:rPr>
              <a:t>Building community and friendships. Crucial sites for combatting loneliness and supporting students with poor mental health</a:t>
            </a:r>
          </a:p>
          <a:p>
            <a:pPr marL="571500" indent="-571500">
              <a:buFont typeface="Arial" panose="020B0604020202020204" pitchFamily="34" charset="0"/>
              <a:buChar char="•"/>
              <a:defRPr/>
            </a:pPr>
            <a:r>
              <a:rPr lang="en-US" sz="2800" dirty="0">
                <a:solidFill>
                  <a:srgbClr val="FDD655"/>
                </a:solidFill>
                <a:latin typeface="Proza Libre"/>
                <a:cs typeface="Calibri"/>
              </a:rPr>
              <a:t>Providing pastoral and spiritual support</a:t>
            </a:r>
          </a:p>
          <a:p>
            <a:pPr marL="571500" indent="-571500">
              <a:buFont typeface="Arial" panose="020B0604020202020204" pitchFamily="34" charset="0"/>
              <a:buChar char="•"/>
              <a:defRPr/>
            </a:pPr>
            <a:r>
              <a:rPr lang="en-US" sz="2800" dirty="0">
                <a:solidFill>
                  <a:srgbClr val="FDD655"/>
                </a:solidFill>
                <a:latin typeface="Proza Libre"/>
                <a:cs typeface="Calibri"/>
              </a:rPr>
              <a:t>Opportunities for women’s leadership and exploration of women’s issues</a:t>
            </a:r>
          </a:p>
          <a:p>
            <a:pPr marL="571500" indent="-571500">
              <a:buFont typeface="Arial" panose="020B0604020202020204" pitchFamily="34" charset="0"/>
              <a:buChar char="•"/>
              <a:defRPr/>
            </a:pPr>
            <a:r>
              <a:rPr lang="en-US" sz="2800" dirty="0">
                <a:solidFill>
                  <a:srgbClr val="FDD655"/>
                </a:solidFill>
                <a:latin typeface="Proza Libre"/>
                <a:cs typeface="Calibri"/>
              </a:rPr>
              <a:t>Giving back to the wider community in terms of social action and charitable fundraising</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
        <p:nvSpPr>
          <p:cNvPr id="5" name="TextBox 4"/>
          <p:cNvSpPr txBox="1"/>
          <p:nvPr/>
        </p:nvSpPr>
        <p:spPr>
          <a:xfrm>
            <a:off x="256191" y="5572226"/>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Tree>
    <p:extLst>
      <p:ext uri="{BB962C8B-B14F-4D97-AF65-F5344CB8AC3E}">
        <p14:creationId xmlns:p14="http://schemas.microsoft.com/office/powerpoint/2010/main" val="394087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7" name="TextBox 6"/>
          <p:cNvSpPr txBox="1"/>
          <p:nvPr/>
        </p:nvSpPr>
        <p:spPr>
          <a:xfrm>
            <a:off x="388536" y="704104"/>
            <a:ext cx="11215374" cy="6124754"/>
          </a:xfrm>
          <a:prstGeom prst="rect">
            <a:avLst/>
          </a:prstGeom>
          <a:noFill/>
        </p:spPr>
        <p:txBody>
          <a:bodyPr wrap="square" rtlCol="0" anchor="t">
            <a:spAutoFit/>
          </a:bodyPr>
          <a:lstStyle/>
          <a:p>
            <a:pPr>
              <a:defRPr/>
            </a:pPr>
            <a:r>
              <a:rPr lang="en-US" sz="2800" dirty="0">
                <a:solidFill>
                  <a:srgbClr val="FDD655"/>
                </a:solidFill>
                <a:latin typeface="Proza Libre"/>
                <a:cs typeface="Calibri"/>
              </a:rPr>
              <a:t>“Our parents and grandparents would tell us all the stories and the history behind our religion and stuff but obviously we didn’t really pay much attention… but now we’re trying to discover it a bit more and we’re kind of falling into religion a bit more.” (Cathedrals Group university, Sikh Society member)</a:t>
            </a:r>
          </a:p>
          <a:p>
            <a:pPr>
              <a:defRPr/>
            </a:pPr>
            <a:endParaRPr lang="en-US" sz="2800" dirty="0">
              <a:solidFill>
                <a:srgbClr val="FDD655"/>
              </a:solidFill>
              <a:latin typeface="Proza Libre"/>
              <a:cs typeface="Calibri"/>
            </a:endParaRPr>
          </a:p>
          <a:p>
            <a:pPr>
              <a:defRPr/>
            </a:pPr>
            <a:r>
              <a:rPr lang="en-US" sz="2800" dirty="0">
                <a:solidFill>
                  <a:srgbClr val="FDD655"/>
                </a:solidFill>
                <a:latin typeface="Proza Libre"/>
                <a:cs typeface="Calibri"/>
              </a:rPr>
              <a:t>“My religion is Hindu, it’s never been a simple religion, it’s always been very complex...It’s taken me a very long time to understand it as well… It’s like, ‘Hey, do you know what? I want to know why we do things, I want to know why I do this, why I don’t do this’… I’ve even stopped looking at Hinduism as a religion, it is more of a way of life to be honest.” Cathedrals Group university, Hindu Society member)</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144808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7" name="TextBox 6"/>
          <p:cNvSpPr txBox="1"/>
          <p:nvPr/>
        </p:nvSpPr>
        <p:spPr>
          <a:xfrm>
            <a:off x="388536" y="1076244"/>
            <a:ext cx="11215374" cy="4832092"/>
          </a:xfrm>
          <a:prstGeom prst="rect">
            <a:avLst/>
          </a:prstGeom>
          <a:noFill/>
        </p:spPr>
        <p:txBody>
          <a:bodyPr wrap="square" rtlCol="0" anchor="t">
            <a:spAutoFit/>
          </a:bodyPr>
          <a:lstStyle/>
          <a:p>
            <a:pPr>
              <a:defRPr/>
            </a:pPr>
            <a:r>
              <a:rPr lang="en-US" sz="2800" dirty="0">
                <a:solidFill>
                  <a:srgbClr val="FDD655"/>
                </a:solidFill>
                <a:latin typeface="Proza Libre"/>
                <a:cs typeface="Calibri"/>
              </a:rPr>
              <a:t>“I didn’t know anyone who was Sikh on campus… I was alone</a:t>
            </a:r>
          </a:p>
          <a:p>
            <a:pPr>
              <a:defRPr/>
            </a:pPr>
            <a:r>
              <a:rPr lang="en-US" sz="2800" dirty="0">
                <a:solidFill>
                  <a:srgbClr val="FDD655"/>
                </a:solidFill>
                <a:latin typeface="Proza Libre"/>
                <a:cs typeface="Calibri"/>
              </a:rPr>
              <a:t>and that aloneness really hit me in the first few weeks of living here, because I was living here… the story goes that I went to this spot somewhere on campus, a really nice reflective place, and then just prayed and I was really upset, I needed to find some people that were like me at least .As soon as I had finished doing my prayer someone messages me straightaway on Facebook… it was a girl and she was like, ‘Oh, would you like to start a Sikh Society?’ and I was like, ‘How is this even possible?’ (Cathedrals Group university, Sikh Society member)</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2411579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7" name="TextBox 6"/>
          <p:cNvSpPr txBox="1"/>
          <p:nvPr/>
        </p:nvSpPr>
        <p:spPr>
          <a:xfrm>
            <a:off x="388536" y="1076244"/>
            <a:ext cx="11215374" cy="4401205"/>
          </a:xfrm>
          <a:prstGeom prst="rect">
            <a:avLst/>
          </a:prstGeom>
          <a:noFill/>
        </p:spPr>
        <p:txBody>
          <a:bodyPr wrap="square" rtlCol="0" anchor="t">
            <a:spAutoFit/>
          </a:bodyPr>
          <a:lstStyle/>
          <a:p>
            <a:pPr>
              <a:defRPr/>
            </a:pPr>
            <a:r>
              <a:rPr lang="en-US" sz="2800" dirty="0">
                <a:solidFill>
                  <a:srgbClr val="FDD655"/>
                </a:solidFill>
                <a:latin typeface="Proza Libre"/>
                <a:cs typeface="Calibri"/>
              </a:rPr>
              <a:t>“I have people phoning me up, in the middle of the night, and they’re like, ‘This is what I’m going through today’. And they just need an ear to listen to. And I always try to open that up to them. I’m like, ‘Look spirituality or religion isn’t about judgment because God doesn’t really judge, it’s about us trying to listen to each other and really hear about what’s going on’. So if there’s anything to do with sex, drugs, violence at home, whatever, I’m here to listen to that so I can help you go to the right avenues about it.” (Cathedrals Group university, Sikh Society member)</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13719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116933"/>
            <a:ext cx="11215374" cy="2739211"/>
          </a:xfrm>
          <a:prstGeom prst="rect">
            <a:avLst/>
          </a:prstGeom>
          <a:noFill/>
        </p:spPr>
        <p:txBody>
          <a:bodyPr wrap="square" rtlCol="0" anchor="t">
            <a:spAutoFit/>
          </a:bodyPr>
          <a:lstStyle/>
          <a:p>
            <a:pPr>
              <a:defRPr/>
            </a:pPr>
            <a:r>
              <a:rPr lang="en-US" sz="4000" b="1" dirty="0">
                <a:solidFill>
                  <a:srgbClr val="FDD655"/>
                </a:solidFill>
                <a:latin typeface="Proza Libre"/>
                <a:ea typeface="+mn-lt"/>
                <a:cs typeface="Calibri" panose="020F0502020204030204"/>
              </a:rPr>
              <a:t>Challenges facing faith and belief </a:t>
            </a:r>
          </a:p>
          <a:p>
            <a:pPr>
              <a:defRPr/>
            </a:pPr>
            <a:r>
              <a:rPr lang="en-US" sz="4000" b="1" dirty="0">
                <a:solidFill>
                  <a:srgbClr val="FDD655"/>
                </a:solidFill>
                <a:latin typeface="Proza Libre"/>
                <a:ea typeface="+mn-lt"/>
                <a:cs typeface="Calibri" panose="020F0502020204030204"/>
              </a:rPr>
              <a:t>Societies: </a:t>
            </a:r>
          </a:p>
          <a:p>
            <a:pPr>
              <a:defRPr/>
            </a:pPr>
            <a:r>
              <a:rPr lang="en-US" sz="3600" b="1" dirty="0" err="1">
                <a:solidFill>
                  <a:srgbClr val="FDD655"/>
                </a:solidFill>
                <a:latin typeface="Proza Libre"/>
                <a:ea typeface="+mn-lt"/>
                <a:cs typeface="Calibri" panose="020F0502020204030204"/>
              </a:rPr>
              <a:t>Dr</a:t>
            </a:r>
            <a:r>
              <a:rPr lang="en-US" sz="3600" b="1" dirty="0">
                <a:solidFill>
                  <a:srgbClr val="FDD655"/>
                </a:solidFill>
                <a:latin typeface="Proza Libre"/>
                <a:ea typeface="+mn-lt"/>
                <a:cs typeface="Calibri" panose="020F0502020204030204"/>
              </a:rPr>
              <a:t> Kristin </a:t>
            </a:r>
            <a:r>
              <a:rPr lang="en-US" sz="3600" b="1" dirty="0" err="1">
                <a:solidFill>
                  <a:srgbClr val="FDD655"/>
                </a:solidFill>
                <a:latin typeface="Proza Libre"/>
                <a:ea typeface="+mn-lt"/>
                <a:cs typeface="Calibri" panose="020F0502020204030204"/>
              </a:rPr>
              <a:t>Aune</a:t>
            </a:r>
            <a:r>
              <a:rPr lang="en-US" sz="3600" b="1" dirty="0">
                <a:solidFill>
                  <a:srgbClr val="FDD655"/>
                </a:solidFill>
                <a:latin typeface="Proza Libre"/>
                <a:ea typeface="+mn-lt"/>
                <a:cs typeface="Calibri" panose="020F0502020204030204"/>
              </a:rPr>
              <a:t>, Coventry University</a:t>
            </a:r>
          </a:p>
          <a:p>
            <a:pPr>
              <a:defRPr/>
            </a:pPr>
            <a:r>
              <a:rPr lang="en-US" sz="2800" b="1" dirty="0">
                <a:solidFill>
                  <a:srgbClr val="FDD655"/>
                </a:solidFill>
                <a:latin typeface="Proza Libre"/>
                <a:ea typeface="+mn-lt"/>
                <a:cs typeface="Calibri" panose="020F0502020204030204"/>
              </a:rPr>
              <a:t>@</a:t>
            </a:r>
            <a:r>
              <a:rPr lang="en-US" sz="2800" b="1" dirty="0" err="1">
                <a:solidFill>
                  <a:srgbClr val="FDD655"/>
                </a:solidFill>
                <a:latin typeface="Proza Libre"/>
                <a:ea typeface="+mn-lt"/>
                <a:cs typeface="Calibri" panose="020F0502020204030204"/>
              </a:rPr>
              <a:t>drkristinaune</a:t>
            </a:r>
            <a:endParaRPr lang="en-US" sz="2800" b="1" dirty="0">
              <a:solidFill>
                <a:srgbClr val="FDD655"/>
              </a:solidFill>
              <a:latin typeface="Proza Libre"/>
              <a:ea typeface="+mn-lt"/>
              <a:cs typeface="Calibri" panose="020F0502020204030204"/>
            </a:endParaRPr>
          </a:p>
          <a:p>
            <a:pPr>
              <a:defRPr/>
            </a:pPr>
            <a:endParaRPr lang="en-US" sz="2800" dirty="0">
              <a:solidFill>
                <a:srgbClr val="FDD655"/>
              </a:solidFill>
              <a:latin typeface="Proza Libre"/>
              <a:cs typeface="Calibri"/>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pic>
        <p:nvPicPr>
          <p:cNvPr id="8" name="Picture 7">
            <a:extLst>
              <a:ext uri="{FF2B5EF4-FFF2-40B4-BE49-F238E27FC236}">
                <a16:creationId xmlns:a16="http://schemas.microsoft.com/office/drawing/2014/main" id="{B66730F2-CC7A-0F42-AE85-4E291DC0F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6864" y="-868594"/>
            <a:ext cx="6063768" cy="8570804"/>
          </a:xfrm>
          <a:prstGeom prst="rect">
            <a:avLst/>
          </a:prstGeom>
        </p:spPr>
      </p:pic>
    </p:spTree>
    <p:extLst>
      <p:ext uri="{BB962C8B-B14F-4D97-AF65-F5344CB8AC3E}">
        <p14:creationId xmlns:p14="http://schemas.microsoft.com/office/powerpoint/2010/main" val="139928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116933"/>
            <a:ext cx="11215374" cy="4401205"/>
          </a:xfrm>
          <a:prstGeom prst="rect">
            <a:avLst/>
          </a:prstGeom>
          <a:noFill/>
        </p:spPr>
        <p:txBody>
          <a:bodyPr wrap="square" rtlCol="0" anchor="t">
            <a:spAutoFit/>
          </a:bodyPr>
          <a:lstStyle/>
          <a:p>
            <a:pPr marL="571500" indent="-571500">
              <a:buFont typeface="Arial" panose="020B0604020202020204" pitchFamily="34" charset="0"/>
              <a:buChar char="•"/>
              <a:defRPr/>
            </a:pPr>
            <a:r>
              <a:rPr lang="en-US" sz="2800" dirty="0">
                <a:solidFill>
                  <a:srgbClr val="FDD655"/>
                </a:solidFill>
                <a:latin typeface="Proza Libre"/>
                <a:cs typeface="Calibri"/>
              </a:rPr>
              <a:t>Patchy support from universities and students’ unions </a:t>
            </a:r>
          </a:p>
          <a:p>
            <a:pPr marL="571500" indent="-571500">
              <a:buFont typeface="Arial" panose="020B0604020202020204" pitchFamily="34" charset="0"/>
              <a:buChar char="•"/>
              <a:defRPr/>
            </a:pPr>
            <a:r>
              <a:rPr lang="en-US" sz="2800" dirty="0">
                <a:solidFill>
                  <a:srgbClr val="FDD655"/>
                </a:solidFill>
                <a:latin typeface="Proza Libre"/>
                <a:cs typeface="Calibri"/>
              </a:rPr>
              <a:t>Lack of provision of needed space or resources, including  lack of accommodation for the society’s practices </a:t>
            </a:r>
          </a:p>
          <a:p>
            <a:pPr marL="571500" indent="-571500">
              <a:buFont typeface="Arial" panose="020B0604020202020204" pitchFamily="34" charset="0"/>
              <a:buChar char="•"/>
              <a:defRPr/>
            </a:pPr>
            <a:r>
              <a:rPr lang="en-US" sz="2800" dirty="0" err="1">
                <a:solidFill>
                  <a:srgbClr val="FDD655"/>
                </a:solidFill>
                <a:latin typeface="Proza Libre"/>
                <a:cs typeface="Calibri"/>
              </a:rPr>
              <a:t>Organisational</a:t>
            </a:r>
            <a:r>
              <a:rPr lang="en-US" sz="2800" dirty="0">
                <a:solidFill>
                  <a:srgbClr val="FDD655"/>
                </a:solidFill>
                <a:latin typeface="Proza Libre"/>
                <a:cs typeface="Calibri"/>
              </a:rPr>
              <a:t> and funding issues </a:t>
            </a:r>
          </a:p>
          <a:p>
            <a:pPr marL="571500" indent="-571500">
              <a:buFont typeface="Arial" panose="020B0604020202020204" pitchFamily="34" charset="0"/>
              <a:buChar char="•"/>
              <a:defRPr/>
            </a:pPr>
            <a:r>
              <a:rPr lang="en-US" sz="2800" dirty="0">
                <a:solidFill>
                  <a:srgbClr val="FDD655"/>
                </a:solidFill>
                <a:latin typeface="Proza Libre"/>
                <a:cs typeface="Calibri"/>
              </a:rPr>
              <a:t>Low levels of participation </a:t>
            </a:r>
          </a:p>
          <a:p>
            <a:pPr marL="571500" indent="-571500">
              <a:buFont typeface="Arial" panose="020B0604020202020204" pitchFamily="34" charset="0"/>
              <a:buChar char="•"/>
              <a:defRPr/>
            </a:pPr>
            <a:r>
              <a:rPr lang="en-US" sz="2800" dirty="0">
                <a:solidFill>
                  <a:srgbClr val="FDD655"/>
                </a:solidFill>
                <a:latin typeface="Proza Libre"/>
                <a:cs typeface="Calibri"/>
              </a:rPr>
              <a:t>Non-members’ misconceptions about the society </a:t>
            </a:r>
          </a:p>
          <a:p>
            <a:pPr marL="571500" indent="-571500">
              <a:buFont typeface="Arial" panose="020B0604020202020204" pitchFamily="34" charset="0"/>
              <a:buChar char="•"/>
              <a:defRPr/>
            </a:pPr>
            <a:r>
              <a:rPr lang="en-US" sz="2800" dirty="0">
                <a:solidFill>
                  <a:srgbClr val="FDD655"/>
                </a:solidFill>
                <a:latin typeface="Proza Libre"/>
                <a:cs typeface="Calibri"/>
              </a:rPr>
              <a:t>Internal divisions over sectarian, denominational or ethnic orientations </a:t>
            </a:r>
          </a:p>
          <a:p>
            <a:pPr marL="571500" indent="-571500">
              <a:buFont typeface="Arial" panose="020B0604020202020204" pitchFamily="34" charset="0"/>
              <a:buChar char="•"/>
              <a:defRPr/>
            </a:pPr>
            <a:r>
              <a:rPr lang="en-US" sz="2800" dirty="0">
                <a:solidFill>
                  <a:srgbClr val="FDD655"/>
                </a:solidFill>
                <a:latin typeface="Proza Libre"/>
                <a:cs typeface="Calibri"/>
              </a:rPr>
              <a:t>Lack of capacity to undertake interfaith activities, and  lack of external support to help </a:t>
            </a:r>
            <a:r>
              <a:rPr lang="en-US" sz="2800" dirty="0" err="1">
                <a:solidFill>
                  <a:srgbClr val="FDD655"/>
                </a:solidFill>
                <a:latin typeface="Proza Libre"/>
                <a:cs typeface="Calibri"/>
              </a:rPr>
              <a:t>organise</a:t>
            </a:r>
            <a:r>
              <a:rPr lang="en-US" sz="2800" dirty="0">
                <a:solidFill>
                  <a:srgbClr val="FDD655"/>
                </a:solidFill>
                <a:latin typeface="Proza Libre"/>
                <a:cs typeface="Calibri"/>
              </a:rPr>
              <a:t> those activities</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65451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7" name="TextBox 6"/>
          <p:cNvSpPr txBox="1"/>
          <p:nvPr/>
        </p:nvSpPr>
        <p:spPr>
          <a:xfrm>
            <a:off x="320845" y="1116933"/>
            <a:ext cx="11215374" cy="707886"/>
          </a:xfrm>
          <a:prstGeom prst="rect">
            <a:avLst/>
          </a:prstGeom>
          <a:noFill/>
        </p:spPr>
        <p:txBody>
          <a:bodyPr wrap="square" rtlCol="0" anchor="t">
            <a:spAutoFit/>
          </a:bodyPr>
          <a:lstStyle/>
          <a:p>
            <a:pPr>
              <a:defRPr/>
            </a:pPr>
            <a:r>
              <a:rPr lang="en-US" sz="4000" dirty="0">
                <a:solidFill>
                  <a:srgbClr val="FDD655"/>
                </a:solidFill>
                <a:latin typeface="Proza Libre"/>
                <a:cs typeface="Calibri"/>
              </a:rPr>
              <a:t>Support from universities</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7248" y="1825625"/>
            <a:ext cx="3263503" cy="4351338"/>
          </a:xfrm>
          <a:prstGeom prst="rect">
            <a:avLst/>
          </a:prstGeom>
        </p:spPr>
      </p:pic>
      <p:pic>
        <p:nvPicPr>
          <p:cNvPr id="8" name="Content Placeholder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2058194"/>
            <a:ext cx="5181600" cy="3886200"/>
          </a:xfrm>
          <a:prstGeom prst="rect">
            <a:avLst/>
          </a:prstGeom>
        </p:spPr>
      </p:pic>
    </p:spTree>
    <p:extLst>
      <p:ext uri="{BB962C8B-B14F-4D97-AF65-F5344CB8AC3E}">
        <p14:creationId xmlns:p14="http://schemas.microsoft.com/office/powerpoint/2010/main" val="1487163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7" name="TextBox 6"/>
          <p:cNvSpPr txBox="1"/>
          <p:nvPr/>
        </p:nvSpPr>
        <p:spPr>
          <a:xfrm>
            <a:off x="320845" y="1116933"/>
            <a:ext cx="11215374" cy="707886"/>
          </a:xfrm>
          <a:prstGeom prst="rect">
            <a:avLst/>
          </a:prstGeom>
          <a:noFill/>
        </p:spPr>
        <p:txBody>
          <a:bodyPr wrap="square" rtlCol="0" anchor="t">
            <a:spAutoFit/>
          </a:bodyPr>
          <a:lstStyle/>
          <a:p>
            <a:pPr>
              <a:defRPr/>
            </a:pPr>
            <a:r>
              <a:rPr lang="en-US" sz="4000" dirty="0">
                <a:solidFill>
                  <a:srgbClr val="FDD655"/>
                </a:solidFill>
                <a:latin typeface="Proza Libre"/>
                <a:cs typeface="Calibri"/>
              </a:rPr>
              <a:t>Space and facilities for religion and belief</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pic>
        <p:nvPicPr>
          <p:cNvPr id="9" name="Picture 8"/>
          <p:cNvPicPr>
            <a:picLocks noChangeAspect="1"/>
          </p:cNvPicPr>
          <p:nvPr/>
        </p:nvPicPr>
        <p:blipFill rotWithShape="1">
          <a:blip r:embed="rId4"/>
          <a:srcRect l="23082" t="28458" r="15035" b="50146"/>
          <a:stretch/>
        </p:blipFill>
        <p:spPr>
          <a:xfrm>
            <a:off x="644893" y="2098306"/>
            <a:ext cx="9259503" cy="1799925"/>
          </a:xfrm>
          <a:prstGeom prst="rect">
            <a:avLst/>
          </a:prstGeom>
        </p:spPr>
      </p:pic>
      <p:pic>
        <p:nvPicPr>
          <p:cNvPr id="10" name="Picture 9"/>
          <p:cNvPicPr>
            <a:picLocks noChangeAspect="1"/>
          </p:cNvPicPr>
          <p:nvPr/>
        </p:nvPicPr>
        <p:blipFill rotWithShape="1">
          <a:blip r:embed="rId5"/>
          <a:srcRect l="23049" t="54090" r="15525" b="39547"/>
          <a:stretch/>
        </p:blipFill>
        <p:spPr>
          <a:xfrm>
            <a:off x="644892" y="4803145"/>
            <a:ext cx="9259503" cy="539300"/>
          </a:xfrm>
          <a:prstGeom prst="rect">
            <a:avLst/>
          </a:prstGeom>
        </p:spPr>
      </p:pic>
      <p:pic>
        <p:nvPicPr>
          <p:cNvPr id="12" name="Picture 11"/>
          <p:cNvPicPr>
            <a:picLocks noChangeAspect="1"/>
          </p:cNvPicPr>
          <p:nvPr/>
        </p:nvPicPr>
        <p:blipFill rotWithShape="1">
          <a:blip r:embed="rId6"/>
          <a:srcRect l="23030" t="30823" r="15263" b="62490"/>
          <a:stretch/>
        </p:blipFill>
        <p:spPr>
          <a:xfrm>
            <a:off x="644893" y="4171719"/>
            <a:ext cx="9259503" cy="564136"/>
          </a:xfrm>
          <a:prstGeom prst="rect">
            <a:avLst/>
          </a:prstGeom>
        </p:spPr>
      </p:pic>
      <p:sp>
        <p:nvSpPr>
          <p:cNvPr id="3" name="TextBox 2"/>
          <p:cNvSpPr txBox="1"/>
          <p:nvPr/>
        </p:nvSpPr>
        <p:spPr>
          <a:xfrm>
            <a:off x="10058400" y="2014714"/>
            <a:ext cx="1963554" cy="1754326"/>
          </a:xfrm>
          <a:prstGeom prst="rect">
            <a:avLst/>
          </a:prstGeom>
          <a:noFill/>
        </p:spPr>
        <p:txBody>
          <a:bodyPr wrap="square" rtlCol="0">
            <a:spAutoFit/>
          </a:bodyPr>
          <a:lstStyle/>
          <a:p>
            <a:r>
              <a:rPr lang="en-GB" dirty="0">
                <a:solidFill>
                  <a:srgbClr val="FDD655"/>
                </a:solidFill>
                <a:latin typeface="Proza Libre" panose="02000503060000020004" pitchFamily="2" charset="0"/>
              </a:rPr>
              <a:t>Provision of prayer and worship spaces across 5 university types</a:t>
            </a:r>
          </a:p>
        </p:txBody>
      </p:sp>
      <p:sp>
        <p:nvSpPr>
          <p:cNvPr id="15" name="TextBox 14"/>
          <p:cNvSpPr txBox="1"/>
          <p:nvPr/>
        </p:nvSpPr>
        <p:spPr>
          <a:xfrm>
            <a:off x="572656" y="5409735"/>
            <a:ext cx="9331740" cy="923330"/>
          </a:xfrm>
          <a:prstGeom prst="rect">
            <a:avLst/>
          </a:prstGeom>
          <a:noFill/>
        </p:spPr>
        <p:txBody>
          <a:bodyPr wrap="square" rtlCol="0">
            <a:spAutoFit/>
          </a:bodyPr>
          <a:lstStyle/>
          <a:p>
            <a:r>
              <a:rPr lang="en-GB" dirty="0">
                <a:solidFill>
                  <a:srgbClr val="FDD655"/>
                </a:solidFill>
                <a:latin typeface="Proza Libre" panose="02000503060000020004" pitchFamily="2" charset="0"/>
              </a:rPr>
              <a:t>Range of resources provided by universities to chaplains and to religion on campus more generally, highlighting where universities provide more or less than the national figure</a:t>
            </a:r>
          </a:p>
        </p:txBody>
      </p:sp>
    </p:spTree>
    <p:extLst>
      <p:ext uri="{BB962C8B-B14F-4D97-AF65-F5344CB8AC3E}">
        <p14:creationId xmlns:p14="http://schemas.microsoft.com/office/powerpoint/2010/main" val="205775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4836159" y="853948"/>
            <a:ext cx="6832139" cy="5632311"/>
          </a:xfrm>
          <a:prstGeom prst="rect">
            <a:avLst/>
          </a:prstGeom>
          <a:noFill/>
        </p:spPr>
        <p:txBody>
          <a:bodyPr wrap="square" rtlCol="0" anchor="t">
            <a:spAutoFit/>
          </a:bodyPr>
          <a:lstStyle/>
          <a:p>
            <a:pPr>
              <a:defRPr/>
            </a:pPr>
            <a:r>
              <a:rPr lang="en-US" sz="4000" dirty="0">
                <a:solidFill>
                  <a:srgbClr val="FDD655"/>
                </a:solidFill>
                <a:latin typeface="Proza Libre"/>
                <a:cs typeface="Calibri"/>
              </a:rPr>
              <a:t>Support from students’ unions</a:t>
            </a:r>
          </a:p>
          <a:p>
            <a:pPr>
              <a:defRPr/>
            </a:pPr>
            <a:r>
              <a:rPr lang="en-US" sz="2800" dirty="0">
                <a:solidFill>
                  <a:srgbClr val="FDD655"/>
                </a:solidFill>
                <a:latin typeface="Proza Libre"/>
                <a:cs typeface="Calibri"/>
              </a:rPr>
              <a:t>“Universities could do better to integrate these groups into their activities and promotions, as faith groups are sometimes treated suspiciously, or held at arms length despite the universities often promoting their supposed diversity. (Students’ union, written response to survey)”</a:t>
            </a:r>
          </a:p>
          <a:p>
            <a:pPr>
              <a:defRPr/>
            </a:pPr>
            <a:endParaRPr lang="en-US" sz="2800" dirty="0">
              <a:solidFill>
                <a:srgbClr val="FDD655"/>
              </a:solidFill>
              <a:latin typeface="Proza Libre"/>
              <a:cs typeface="Calibri"/>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pic>
        <p:nvPicPr>
          <p:cNvPr id="6" name="Picture 5"/>
          <p:cNvPicPr>
            <a:picLocks noChangeAspect="1"/>
          </p:cNvPicPr>
          <p:nvPr/>
        </p:nvPicPr>
        <p:blipFill>
          <a:blip r:embed="rId4"/>
          <a:stretch>
            <a:fillRect/>
          </a:stretch>
        </p:blipFill>
        <p:spPr>
          <a:xfrm>
            <a:off x="490136" y="1202770"/>
            <a:ext cx="3990424" cy="4025649"/>
          </a:xfrm>
          <a:prstGeom prst="rect">
            <a:avLst/>
          </a:prstGeom>
        </p:spPr>
      </p:pic>
    </p:spTree>
    <p:extLst>
      <p:ext uri="{BB962C8B-B14F-4D97-AF65-F5344CB8AC3E}">
        <p14:creationId xmlns:p14="http://schemas.microsoft.com/office/powerpoint/2010/main" val="281563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ea typeface="+mn-ea"/>
                <a:cs typeface="+mn-cs"/>
              </a:rPr>
              <a:t>#</a:t>
            </a:r>
            <a:r>
              <a:rPr kumimoji="0" lang="en-GB" sz="2200" b="1" i="0" u="none" strike="noStrike" kern="1200" cap="none" spc="0" normalizeH="0" baseline="0" noProof="0" dirty="0" err="1">
                <a:ln>
                  <a:noFill/>
                </a:ln>
                <a:solidFill>
                  <a:srgbClr val="FDD655"/>
                </a:solidFill>
                <a:effectLst/>
                <a:uLnTx/>
                <a:uFillTx/>
                <a:latin typeface="Gentium Basic"/>
                <a:ea typeface="+mn-ea"/>
                <a:cs typeface="+mn-cs"/>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a:t>
            </a:r>
            <a:r>
              <a:rPr kumimoji="0" lang="en-GB" sz="2200" b="1"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1" i="0" u="none" strike="noStrike" kern="1200" cap="none" spc="0" normalizeH="0" baseline="0" noProof="0" dirty="0">
                <a:ln>
                  <a:noFill/>
                </a:ln>
                <a:solidFill>
                  <a:srgbClr val="FDD655"/>
                </a:solidFill>
                <a:effectLst/>
                <a:uLnTx/>
                <a:uFillTx/>
                <a:latin typeface="Gentium Basic"/>
                <a:ea typeface="+mn-ea"/>
                <a:cs typeface="+mn-cs"/>
              </a:rPr>
              <a:t> Guest</a:t>
            </a:r>
            <a:endParaRPr kumimoji="0" lang="en-GB" sz="2200" b="1" i="0" u="none" strike="noStrike" kern="1200" cap="none" spc="0" normalizeH="0" baseline="0" noProof="0" dirty="0">
              <a:ln>
                <a:noFill/>
              </a:ln>
              <a:solidFill>
                <a:srgbClr val="FDD655"/>
              </a:solidFill>
              <a:effectLst/>
              <a:uLnTx/>
              <a:uFillTx/>
              <a:latin typeface="Gentium Basic" panose="0200050306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troubleshooting: </a:t>
            </a:r>
            <a:r>
              <a:rPr kumimoji="0" lang="en-GB" sz="2200" b="1" i="0" u="none" strike="noStrike" kern="1200" cap="none" spc="0" normalizeH="0" baseline="0" noProof="0" dirty="0">
                <a:ln>
                  <a:noFill/>
                </a:ln>
                <a:solidFill>
                  <a:srgbClr val="FDD655"/>
                </a:solidFill>
                <a:effectLst/>
                <a:uLnTx/>
                <a:uFillTx/>
                <a:latin typeface="Gentium Basic"/>
                <a:ea typeface="+mn-lt"/>
                <a:cs typeface="Calibri" panose="020F0502020204030204"/>
              </a:rPr>
              <a:t>wifisupport@bskyb.com</a:t>
            </a:r>
            <a:r>
              <a:rPr kumimoji="0" lang="en-GB" sz="2200" b="0" i="0" u="none" strike="noStrike" kern="1200" cap="none" spc="0" normalizeH="0" baseline="0" noProof="0" dirty="0">
                <a:ln>
                  <a:noFill/>
                </a:ln>
                <a:solidFill>
                  <a:srgbClr val="FDD655"/>
                </a:solidFill>
                <a:effectLst/>
                <a:uLnTx/>
                <a:uFillTx/>
                <a:latin typeface="Calibri" panose="020F0502020204030204"/>
                <a:ea typeface="+mn-lt"/>
                <a:cs typeface="Calibri" panose="020F0502020204030204"/>
              </a:rPr>
              <a:t> </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a:t>
            </a:r>
            <a:endParaRPr kumimoji="0" lang="en-GB" sz="2200" b="0" i="0" u="none" strike="noStrike" kern="1200" cap="none" spc="0" normalizeH="0" baseline="0" noProof="0" dirty="0">
              <a:ln>
                <a:noFill/>
              </a:ln>
              <a:solidFill>
                <a:srgbClr val="FDD655"/>
              </a:solidFill>
              <a:effectLst/>
              <a:uLnTx/>
              <a:uFillTx/>
              <a:latin typeface="Gentium Basic" panose="02000503060000020004" pitchFamily="2" charset="0"/>
              <a:ea typeface="+mn-ea"/>
              <a:cs typeface="+mn-cs"/>
            </a:endParaRPr>
          </a:p>
        </p:txBody>
      </p:sp>
      <p:sp>
        <p:nvSpPr>
          <p:cNvPr id="7" name="TextBox 6"/>
          <p:cNvSpPr txBox="1"/>
          <p:nvPr/>
        </p:nvSpPr>
        <p:spPr>
          <a:xfrm>
            <a:off x="320845" y="1116933"/>
            <a:ext cx="11215374" cy="3231654"/>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DD655"/>
                </a:solidFill>
                <a:effectLst/>
                <a:uLnTx/>
                <a:uFillTx/>
                <a:latin typeface="Proza Libre"/>
                <a:ea typeface="+mn-lt"/>
                <a:cs typeface="Calibri" panose="020F0502020204030204"/>
              </a:rPr>
              <a:t>Faith and Belief on Campus: </a:t>
            </a:r>
            <a:r>
              <a:rPr kumimoji="0" lang="en-US" sz="4000" b="1" i="0" u="none" strike="noStrike" kern="1200" cap="none" spc="0" normalizeH="0" baseline="0" noProof="0" dirty="0" smtClean="0">
                <a:ln>
                  <a:noFill/>
                </a:ln>
                <a:solidFill>
                  <a:srgbClr val="FDD655"/>
                </a:solidFill>
                <a:effectLst/>
                <a:uLnTx/>
                <a:uFillTx/>
                <a:latin typeface="Proza Libre"/>
                <a:ea typeface="+mn-lt"/>
                <a:cs typeface="Calibri" panose="020F0502020204030204"/>
              </a:rPr>
              <a:t>               Division and </a:t>
            </a:r>
            <a:r>
              <a:rPr kumimoji="0" lang="en-US" sz="4000" b="1" i="0" u="none" strike="noStrike" kern="1200" cap="none" spc="0" normalizeH="0" baseline="0" noProof="0" dirty="0">
                <a:ln>
                  <a:noFill/>
                </a:ln>
                <a:solidFill>
                  <a:srgbClr val="FDD655"/>
                </a:solidFill>
                <a:effectLst/>
                <a:uLnTx/>
                <a:uFillTx/>
                <a:latin typeface="Proza Libre"/>
                <a:ea typeface="+mn-lt"/>
                <a:cs typeface="Calibri" panose="020F0502020204030204"/>
              </a:rPr>
              <a:t>Cohesion: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DD655"/>
                </a:solidFill>
                <a:effectLst/>
                <a:uLnTx/>
                <a:uFillTx/>
                <a:latin typeface="Proza Libre"/>
                <a:ea typeface="+mn-lt"/>
                <a:cs typeface="Calibri" panose="020F0502020204030204"/>
              </a:rPr>
              <a:t>Ben Ryan, </a:t>
            </a:r>
            <a:r>
              <a:rPr kumimoji="0" lang="en-US" sz="3600" b="1" i="0" u="none" strike="noStrike" kern="1200" cap="none" spc="0" normalizeH="0" baseline="0" noProof="0" dirty="0" err="1">
                <a:ln>
                  <a:noFill/>
                </a:ln>
                <a:solidFill>
                  <a:srgbClr val="FDD655"/>
                </a:solidFill>
                <a:effectLst/>
                <a:uLnTx/>
                <a:uFillTx/>
                <a:latin typeface="Proza Libre"/>
                <a:ea typeface="+mn-lt"/>
                <a:cs typeface="Calibri" panose="020F0502020204030204"/>
              </a:rPr>
              <a:t>Theos</a:t>
            </a:r>
            <a:endParaRPr kumimoji="0" lang="en-US" sz="3600" b="1" i="0" u="none" strike="noStrike" kern="1200" cap="none" spc="0" normalizeH="0" baseline="0" noProof="0" dirty="0">
              <a:ln>
                <a:noFill/>
              </a:ln>
              <a:solidFill>
                <a:srgbClr val="FDD655"/>
              </a:solidFill>
              <a:effectLst/>
              <a:uLnTx/>
              <a:uFillTx/>
              <a:latin typeface="Proza Libre"/>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DD655"/>
                </a:solidFill>
                <a:effectLst/>
                <a:uLnTx/>
                <a:uFillTx/>
                <a:latin typeface="Proza Libre"/>
                <a:ea typeface="+mn-lt"/>
                <a:cs typeface="Calibri" panose="020F0502020204030204"/>
              </a:rPr>
              <a:t>@</a:t>
            </a:r>
            <a:r>
              <a:rPr kumimoji="0" lang="en-US" sz="2400" b="1" i="0" u="none" strike="noStrike" kern="1200" cap="none" spc="0" normalizeH="0" baseline="0" noProof="0" dirty="0" err="1">
                <a:ln>
                  <a:noFill/>
                </a:ln>
                <a:solidFill>
                  <a:srgbClr val="FDD655"/>
                </a:solidFill>
                <a:effectLst/>
                <a:uLnTx/>
                <a:uFillTx/>
                <a:latin typeface="Proza Libre"/>
                <a:ea typeface="+mn-lt"/>
                <a:cs typeface="Calibri" panose="020F0502020204030204"/>
              </a:rPr>
              <a:t>BenedictWRyan</a:t>
            </a:r>
            <a:endParaRPr kumimoji="0" lang="en-US" sz="2400" b="1" i="0" u="none" strike="noStrike" kern="1200" cap="none" spc="0" normalizeH="0" baseline="0" noProof="0" dirty="0">
              <a:ln>
                <a:noFill/>
              </a:ln>
              <a:solidFill>
                <a:srgbClr val="FDD655"/>
              </a:solidFill>
              <a:effectLst/>
              <a:uLnTx/>
              <a:uFillTx/>
              <a:latin typeface="Proza Libre"/>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DD655"/>
              </a:solidFill>
              <a:effectLst/>
              <a:uLnTx/>
              <a:uFillTx/>
              <a:latin typeface="Proza Libre"/>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DD655"/>
              </a:solidFill>
              <a:effectLst/>
              <a:uLnTx/>
              <a:uFillTx/>
              <a:latin typeface="Proza Libre"/>
              <a:ea typeface="+mn-ea"/>
              <a:cs typeface="Calibri"/>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pic>
        <p:nvPicPr>
          <p:cNvPr id="8" name="Picture 7">
            <a:extLst>
              <a:ext uri="{FF2B5EF4-FFF2-40B4-BE49-F238E27FC236}">
                <a16:creationId xmlns:a16="http://schemas.microsoft.com/office/drawing/2014/main" id="{B66730F2-CC7A-0F42-AE85-4E291DC0F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6682" y="-877830"/>
            <a:ext cx="6063768" cy="8570804"/>
          </a:xfrm>
          <a:prstGeom prst="rect">
            <a:avLst/>
          </a:prstGeom>
        </p:spPr>
      </p:pic>
    </p:spTree>
    <p:extLst>
      <p:ext uri="{BB962C8B-B14F-4D97-AF65-F5344CB8AC3E}">
        <p14:creationId xmlns:p14="http://schemas.microsoft.com/office/powerpoint/2010/main" val="4247581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116933"/>
            <a:ext cx="11215374" cy="4154984"/>
          </a:xfrm>
          <a:prstGeom prst="rect">
            <a:avLst/>
          </a:prstGeom>
          <a:noFill/>
        </p:spPr>
        <p:txBody>
          <a:bodyPr wrap="square" rtlCol="0" anchor="t">
            <a:spAutoFit/>
          </a:bodyPr>
          <a:lstStyle/>
          <a:p>
            <a:pPr>
              <a:defRPr/>
            </a:pPr>
            <a:r>
              <a:rPr lang="en-US" sz="2400" dirty="0">
                <a:solidFill>
                  <a:srgbClr val="FDD655"/>
                </a:solidFill>
                <a:latin typeface="Proza Libre"/>
                <a:cs typeface="Calibri"/>
              </a:rPr>
              <a:t>“Different institutions’ approaches to faith and belief differ so much in terms of how much the institution sees this [interfaith work] as a priority. Like who on campus has responsibility to do that work, and in general, we find that it often slips through the cracks. Students’ unions tend to focus on the four ‘liberation’ categories: BME, women, disabilities, and LGBTQ. If they are doing this kind of work, their staff is generally focused on these four areas, and interfaith can get messed up a bit. Some of the best people that we work with on campus are just individuals who are really passionate about faith and belief… And it might be quite a small part of their job, but they have chosen to </a:t>
            </a:r>
            <a:r>
              <a:rPr lang="en-US" sz="2400" dirty="0" err="1">
                <a:solidFill>
                  <a:srgbClr val="FDD655"/>
                </a:solidFill>
                <a:latin typeface="Proza Libre"/>
                <a:cs typeface="Calibri"/>
              </a:rPr>
              <a:t>prioritise</a:t>
            </a:r>
            <a:r>
              <a:rPr lang="en-US" sz="2400" dirty="0">
                <a:solidFill>
                  <a:srgbClr val="FDD655"/>
                </a:solidFill>
                <a:latin typeface="Proza Libre"/>
                <a:cs typeface="Calibri"/>
              </a:rPr>
              <a:t> it.” (Faith &amp; Belief Forum, staff member)</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278480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7" name="TextBox 6"/>
          <p:cNvSpPr txBox="1"/>
          <p:nvPr/>
        </p:nvSpPr>
        <p:spPr>
          <a:xfrm>
            <a:off x="320845" y="1116933"/>
            <a:ext cx="11215374" cy="5139869"/>
          </a:xfrm>
          <a:prstGeom prst="rect">
            <a:avLst/>
          </a:prstGeom>
          <a:noFill/>
        </p:spPr>
        <p:txBody>
          <a:bodyPr wrap="square" rtlCol="0" anchor="t">
            <a:spAutoFit/>
          </a:bodyPr>
          <a:lstStyle/>
          <a:p>
            <a:pPr>
              <a:defRPr/>
            </a:pPr>
            <a:r>
              <a:rPr lang="en-US" sz="4000" dirty="0">
                <a:solidFill>
                  <a:srgbClr val="FDD655"/>
                </a:solidFill>
                <a:latin typeface="Proza Libre"/>
                <a:cs typeface="Calibri"/>
              </a:rPr>
              <a:t>Interfaith work</a:t>
            </a:r>
          </a:p>
          <a:p>
            <a:pPr>
              <a:defRPr/>
            </a:pPr>
            <a:r>
              <a:rPr lang="en-US" sz="2400" dirty="0">
                <a:solidFill>
                  <a:srgbClr val="FDD655"/>
                </a:solidFill>
                <a:latin typeface="Proza Libre"/>
                <a:cs typeface="Calibri"/>
              </a:rPr>
              <a:t>“The Islamic Society, the first event we did was like a desserts and cakes night. We met on campus, and there must have been about 30 odd people - not many from the JSOC. But that was really </a:t>
            </a:r>
            <a:r>
              <a:rPr lang="en-US" sz="2400" dirty="0" err="1">
                <a:solidFill>
                  <a:srgbClr val="FDD655"/>
                </a:solidFill>
                <a:latin typeface="Proza Libre"/>
                <a:cs typeface="Calibri"/>
              </a:rPr>
              <a:t>really</a:t>
            </a:r>
            <a:r>
              <a:rPr lang="en-US" sz="2400" dirty="0">
                <a:solidFill>
                  <a:srgbClr val="FDD655"/>
                </a:solidFill>
                <a:latin typeface="Proza Libre"/>
                <a:cs typeface="Calibri"/>
              </a:rPr>
              <a:t> nice to meet some of their members and stuff, and actually that helped me a bit with Israel Society because I hadn't been relating to Islam and I knew a couple of their members. So that's been really good. I think that might be at first; I don't remember that happening last year. We were supposed to do another one - a talk. I don't think I went to that, but it was supposed to be a talk as part of religious week or something like that, like religion on campus.” </a:t>
            </a:r>
          </a:p>
          <a:p>
            <a:pPr>
              <a:defRPr/>
            </a:pPr>
            <a:r>
              <a:rPr lang="en-US" sz="2400" i="1" dirty="0">
                <a:solidFill>
                  <a:srgbClr val="FDD655"/>
                </a:solidFill>
                <a:latin typeface="Proza Libre"/>
                <a:cs typeface="Calibri"/>
              </a:rPr>
              <a:t>Q: It's nice you had the event with the Islamic Society. Was that quite easy to organize or were there any challenges around that?</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2430979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974693"/>
            <a:ext cx="11215374" cy="4524315"/>
          </a:xfrm>
          <a:prstGeom prst="rect">
            <a:avLst/>
          </a:prstGeom>
          <a:noFill/>
        </p:spPr>
        <p:txBody>
          <a:bodyPr wrap="square" rtlCol="0" anchor="t">
            <a:spAutoFit/>
          </a:bodyPr>
          <a:lstStyle/>
          <a:p>
            <a:pPr>
              <a:defRPr/>
            </a:pPr>
            <a:r>
              <a:rPr lang="en-US" sz="2400" dirty="0">
                <a:solidFill>
                  <a:srgbClr val="FDD655"/>
                </a:solidFill>
                <a:latin typeface="Proza Libre"/>
                <a:cs typeface="Calibri"/>
              </a:rPr>
              <a:t>“...I just remember there being a couple of issues. Not with the actual Islamic society; they were really easy, really chilled. I think they're a bit more religious than us; so we just had to be a bit careful about what we were eating. But to be honest, it's not that bad, because we know what's kosher and all Muslims can eat kosher food. At the actual event, there just weren't many of us, many of the Jews there, because we hadn't really advertised it well. But in terms of actually organizing it with them, I think they were really easy. Really </a:t>
            </a:r>
            <a:r>
              <a:rPr lang="en-US" sz="2400" dirty="0" err="1">
                <a:solidFill>
                  <a:srgbClr val="FDD655"/>
                </a:solidFill>
                <a:latin typeface="Proza Libre"/>
                <a:cs typeface="Calibri"/>
              </a:rPr>
              <a:t>really</a:t>
            </a:r>
            <a:r>
              <a:rPr lang="en-US" sz="2400" dirty="0">
                <a:solidFill>
                  <a:srgbClr val="FDD655"/>
                </a:solidFill>
                <a:latin typeface="Proza Libre"/>
                <a:cs typeface="Calibri"/>
              </a:rPr>
              <a:t> nice group of people. Something I noticed on their Facebook page - there's no politics or anything involved. They're completely spiritual. They're not interested in the politics; no political drama or anything like that at all.” (</a:t>
            </a:r>
            <a:r>
              <a:rPr lang="en-US" sz="2400" dirty="0" err="1">
                <a:solidFill>
                  <a:srgbClr val="FDD655"/>
                </a:solidFill>
                <a:latin typeface="Proza Libre"/>
                <a:cs typeface="Calibri"/>
              </a:rPr>
              <a:t>Jsoc</a:t>
            </a:r>
            <a:r>
              <a:rPr lang="en-US" sz="2400" dirty="0">
                <a:solidFill>
                  <a:srgbClr val="FDD655"/>
                </a:solidFill>
                <a:latin typeface="Proza Libre"/>
                <a:cs typeface="Calibri"/>
              </a:rPr>
              <a:t> committee member, Red Brick)</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127108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974693"/>
            <a:ext cx="11215374" cy="4401205"/>
          </a:xfrm>
          <a:prstGeom prst="rect">
            <a:avLst/>
          </a:prstGeom>
          <a:noFill/>
        </p:spPr>
        <p:txBody>
          <a:bodyPr wrap="square" rtlCol="0" anchor="t">
            <a:spAutoFit/>
          </a:bodyPr>
          <a:lstStyle/>
          <a:p>
            <a:pPr>
              <a:defRPr/>
            </a:pPr>
            <a:r>
              <a:rPr lang="en-US" sz="2800" dirty="0">
                <a:solidFill>
                  <a:srgbClr val="FDD655"/>
                </a:solidFill>
                <a:latin typeface="Proza Libre"/>
                <a:cs typeface="Calibri"/>
              </a:rPr>
              <a:t>“The aim was to mainly just create this place for education about different religious groups and so that we can get away from any misunderstandings that people have about other belief systems.  It was just meant to be this peaceful environment where you can just go and educate yourself and meet other people and just talk about these topics which can sometimes be quite heated but in an environment that was comfortable for everyone.  That’s what we really do, we hold lectures, the occasional social and there’s usually quite a lot of interest from theology students….”</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3206602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974693"/>
            <a:ext cx="11215374" cy="4401205"/>
          </a:xfrm>
          <a:prstGeom prst="rect">
            <a:avLst/>
          </a:prstGeom>
          <a:noFill/>
        </p:spPr>
        <p:txBody>
          <a:bodyPr wrap="square" rtlCol="0" anchor="t">
            <a:spAutoFit/>
          </a:bodyPr>
          <a:lstStyle/>
          <a:p>
            <a:pPr>
              <a:defRPr/>
            </a:pPr>
            <a:r>
              <a:rPr lang="en-US" sz="2800" dirty="0">
                <a:solidFill>
                  <a:srgbClr val="FDD655"/>
                </a:solidFill>
                <a:latin typeface="Proza Libre"/>
                <a:cs typeface="Calibri"/>
              </a:rPr>
              <a:t>“It’s been quite good, it’s been very positive so far and the best part, it honestly is just being able to speak with people about these things, very openly, because there’s not really another venue.  There are religious societies but they are very </a:t>
            </a:r>
            <a:r>
              <a:rPr lang="en-US" sz="2800" dirty="0" err="1">
                <a:solidFill>
                  <a:srgbClr val="FDD655"/>
                </a:solidFill>
                <a:latin typeface="Proza Libre"/>
                <a:cs typeface="Calibri"/>
              </a:rPr>
              <a:t>focussed</a:t>
            </a:r>
            <a:r>
              <a:rPr lang="en-US" sz="2800" dirty="0">
                <a:solidFill>
                  <a:srgbClr val="FDD655"/>
                </a:solidFill>
                <a:latin typeface="Proza Libre"/>
                <a:cs typeface="Calibri"/>
              </a:rPr>
              <a:t> on their own faith usually, so this kind of tries to bridge that gap.  Through the people I've met, it is these conversations I've had and the understanding that it creates, that’s what has been the most positive experience for me in the Society so far.” (Interfaith Society president, Scottish Traditional Elite university)</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24457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974693"/>
            <a:ext cx="11215374" cy="3293209"/>
          </a:xfrm>
          <a:prstGeom prst="rect">
            <a:avLst/>
          </a:prstGeom>
          <a:noFill/>
        </p:spPr>
        <p:txBody>
          <a:bodyPr wrap="square" rtlCol="0" anchor="t">
            <a:spAutoFit/>
          </a:bodyPr>
          <a:lstStyle/>
          <a:p>
            <a:pPr>
              <a:defRPr/>
            </a:pPr>
            <a:r>
              <a:rPr lang="en-US" sz="4000" dirty="0">
                <a:solidFill>
                  <a:srgbClr val="FDD655"/>
                </a:solidFill>
                <a:latin typeface="Proza Libre"/>
                <a:cs typeface="Calibri"/>
              </a:rPr>
              <a:t>Barriers to interfaith work</a:t>
            </a:r>
          </a:p>
          <a:p>
            <a:pPr marL="457200" indent="-457200">
              <a:buFont typeface="Arial" panose="020B0604020202020204" pitchFamily="34" charset="0"/>
              <a:buChar char="•"/>
              <a:defRPr/>
            </a:pPr>
            <a:r>
              <a:rPr lang="en-US" sz="2800" dirty="0">
                <a:solidFill>
                  <a:srgbClr val="FDD655"/>
                </a:solidFill>
                <a:latin typeface="Proza Libre"/>
                <a:cs typeface="Calibri"/>
              </a:rPr>
              <a:t>Not </a:t>
            </a:r>
            <a:r>
              <a:rPr lang="en-US" sz="2800" dirty="0" err="1">
                <a:solidFill>
                  <a:srgbClr val="FDD655"/>
                </a:solidFill>
                <a:latin typeface="Proza Libre"/>
                <a:cs typeface="Calibri"/>
              </a:rPr>
              <a:t>prioritised</a:t>
            </a:r>
            <a:r>
              <a:rPr lang="en-US" sz="2800" dirty="0">
                <a:solidFill>
                  <a:srgbClr val="FDD655"/>
                </a:solidFill>
                <a:latin typeface="Proza Libre"/>
                <a:cs typeface="Calibri"/>
              </a:rPr>
              <a:t> by student faith and belief societies</a:t>
            </a:r>
          </a:p>
          <a:p>
            <a:pPr marL="457200" indent="-457200">
              <a:buFont typeface="Arial" panose="020B0604020202020204" pitchFamily="34" charset="0"/>
              <a:buChar char="•"/>
              <a:defRPr/>
            </a:pPr>
            <a:r>
              <a:rPr lang="en-US" sz="2800" dirty="0">
                <a:solidFill>
                  <a:srgbClr val="FDD655"/>
                </a:solidFill>
                <a:latin typeface="Proza Libre"/>
                <a:cs typeface="Calibri"/>
              </a:rPr>
              <a:t>Logistical difficulties, including:</a:t>
            </a:r>
          </a:p>
          <a:p>
            <a:pPr marL="914400" lvl="1" indent="-457200">
              <a:buFont typeface="Arial" panose="020B0604020202020204" pitchFamily="34" charset="0"/>
              <a:buChar char="•"/>
              <a:defRPr/>
            </a:pPr>
            <a:r>
              <a:rPr lang="en-US" sz="2800" dirty="0">
                <a:solidFill>
                  <a:srgbClr val="FDD655"/>
                </a:solidFill>
                <a:latin typeface="Proza Libre"/>
                <a:cs typeface="Calibri"/>
              </a:rPr>
              <a:t>Lack of university or students’ union staff with interfaith as a key remit</a:t>
            </a:r>
          </a:p>
          <a:p>
            <a:pPr marL="914400" lvl="1" indent="-457200">
              <a:buFont typeface="Arial" panose="020B0604020202020204" pitchFamily="34" charset="0"/>
              <a:buChar char="•"/>
              <a:defRPr/>
            </a:pPr>
            <a:r>
              <a:rPr lang="en-US" sz="2800" dirty="0">
                <a:solidFill>
                  <a:srgbClr val="FDD655"/>
                </a:solidFill>
                <a:latin typeface="Proza Libre"/>
                <a:cs typeface="Calibri"/>
              </a:rPr>
              <a:t>Jostling for limited space </a:t>
            </a:r>
          </a:p>
          <a:p>
            <a:pPr>
              <a:defRPr/>
            </a:pPr>
            <a:endParaRPr lang="en-US" sz="2800" dirty="0">
              <a:solidFill>
                <a:srgbClr val="FDD655"/>
              </a:solidFill>
              <a:latin typeface="Proza Libre"/>
              <a:cs typeface="Calibri"/>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3402305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err="1">
                <a:solidFill>
                  <a:srgbClr val="FDD655"/>
                </a:solidFill>
                <a:latin typeface="Proza Libre" panose="02000503060000020004" pitchFamily="2" charset="0"/>
              </a:rPr>
              <a:t>ParliaMentors</a:t>
            </a:r>
            <a:endParaRPr lang="en-GB" sz="4000" dirty="0">
              <a:solidFill>
                <a:srgbClr val="FDD655"/>
              </a:solidFill>
              <a:latin typeface="Proza Libre" panose="02000503060000020004" pitchFamily="2" charset="0"/>
            </a:endParaRPr>
          </a:p>
        </p:txBody>
      </p:sp>
      <p:pic>
        <p:nvPicPr>
          <p:cNvPr id="4" name="Content Placeholder 3"/>
          <p:cNvPicPr>
            <a:picLocks noGrp="1" noChangeAspect="1"/>
          </p:cNvPicPr>
          <p:nvPr>
            <p:ph idx="1"/>
          </p:nvPr>
        </p:nvPicPr>
        <p:blipFill>
          <a:blip r:embed="rId2"/>
          <a:stretch>
            <a:fillRect/>
          </a:stretch>
        </p:blipFill>
        <p:spPr>
          <a:xfrm>
            <a:off x="415480" y="2995580"/>
            <a:ext cx="2619375" cy="1743075"/>
          </a:xfrm>
          <a:prstGeom prst="rect">
            <a:avLst/>
          </a:prstGeom>
        </p:spPr>
      </p:pic>
      <p:pic>
        <p:nvPicPr>
          <p:cNvPr id="5" name="Picture 4"/>
          <p:cNvPicPr>
            <a:picLocks noChangeAspect="1"/>
          </p:cNvPicPr>
          <p:nvPr/>
        </p:nvPicPr>
        <p:blipFill>
          <a:blip r:embed="rId3"/>
          <a:stretch>
            <a:fillRect/>
          </a:stretch>
        </p:blipFill>
        <p:spPr>
          <a:xfrm>
            <a:off x="3200400" y="1690688"/>
            <a:ext cx="8534400" cy="4800600"/>
          </a:xfrm>
          <a:prstGeom prst="rect">
            <a:avLst/>
          </a:prstGeom>
        </p:spPr>
      </p:pic>
    </p:spTree>
    <p:extLst>
      <p:ext uri="{BB962C8B-B14F-4D97-AF65-F5344CB8AC3E}">
        <p14:creationId xmlns:p14="http://schemas.microsoft.com/office/powerpoint/2010/main" val="858366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974693"/>
            <a:ext cx="11215374" cy="4585871"/>
          </a:xfrm>
          <a:prstGeom prst="rect">
            <a:avLst/>
          </a:prstGeom>
          <a:noFill/>
        </p:spPr>
        <p:txBody>
          <a:bodyPr wrap="square" rtlCol="0" anchor="t">
            <a:spAutoFit/>
          </a:bodyPr>
          <a:lstStyle/>
          <a:p>
            <a:pPr>
              <a:defRPr/>
            </a:pPr>
            <a:r>
              <a:rPr lang="en-US" sz="4000" dirty="0">
                <a:solidFill>
                  <a:srgbClr val="FDD655"/>
                </a:solidFill>
                <a:latin typeface="Proza Libre"/>
                <a:cs typeface="Calibri"/>
              </a:rPr>
              <a:t>Social capital – bonding and bridging</a:t>
            </a:r>
          </a:p>
          <a:p>
            <a:pPr>
              <a:defRPr/>
            </a:pPr>
            <a:r>
              <a:rPr lang="en-US" sz="2800" dirty="0">
                <a:solidFill>
                  <a:srgbClr val="FDD655"/>
                </a:solidFill>
                <a:latin typeface="Proza Libre"/>
                <a:cs typeface="Calibri"/>
              </a:rPr>
              <a:t>“Connections among individuals – social networks and the norms of reciprocity and trustworthiness that arise from them”</a:t>
            </a:r>
          </a:p>
          <a:p>
            <a:pPr>
              <a:defRPr/>
            </a:pPr>
            <a:endParaRPr lang="en-US" sz="2800" dirty="0">
              <a:solidFill>
                <a:srgbClr val="FDD655"/>
              </a:solidFill>
              <a:latin typeface="Proza Libre"/>
              <a:cs typeface="Calibri"/>
            </a:endParaRPr>
          </a:p>
          <a:p>
            <a:pPr>
              <a:defRPr/>
            </a:pPr>
            <a:r>
              <a:rPr lang="en-US" sz="2800" dirty="0">
                <a:solidFill>
                  <a:srgbClr val="FDD655"/>
                </a:solidFill>
                <a:latin typeface="Proza Libre"/>
                <a:cs typeface="Calibri"/>
              </a:rPr>
              <a:t>“Bridging social capital can generate broader identities and reciprocity, whereas bonding social capital bolsters our narrower selves” </a:t>
            </a:r>
          </a:p>
          <a:p>
            <a:pPr>
              <a:defRPr/>
            </a:pPr>
            <a:r>
              <a:rPr lang="en-US" sz="2800" dirty="0">
                <a:solidFill>
                  <a:srgbClr val="FDD655"/>
                </a:solidFill>
                <a:latin typeface="Proza Libre"/>
                <a:cs typeface="Calibri"/>
              </a:rPr>
              <a:t>(Robert Putnam, Bowling Alone, 2000)</a:t>
            </a:r>
          </a:p>
          <a:p>
            <a:pPr>
              <a:defRPr/>
            </a:pPr>
            <a:endParaRPr lang="en-US" sz="2800" dirty="0">
              <a:solidFill>
                <a:srgbClr val="FDD655"/>
              </a:solidFill>
              <a:latin typeface="Proza Libre"/>
              <a:cs typeface="Calibri"/>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2852665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116933"/>
            <a:ext cx="11215374" cy="4401205"/>
          </a:xfrm>
          <a:prstGeom prst="rect">
            <a:avLst/>
          </a:prstGeom>
          <a:noFill/>
        </p:spPr>
        <p:txBody>
          <a:bodyPr wrap="square" rtlCol="0" anchor="t">
            <a:spAutoFit/>
          </a:bodyPr>
          <a:lstStyle/>
          <a:p>
            <a:pPr>
              <a:defRPr/>
            </a:pPr>
            <a:r>
              <a:rPr lang="en-US" sz="4000" b="1" dirty="0">
                <a:solidFill>
                  <a:srgbClr val="FDD655"/>
                </a:solidFill>
                <a:latin typeface="Proza Libre"/>
                <a:ea typeface="+mn-lt"/>
                <a:cs typeface="Calibri" panose="020F0502020204030204"/>
              </a:rPr>
              <a:t>Handling controversial issues: </a:t>
            </a:r>
          </a:p>
          <a:p>
            <a:pPr>
              <a:defRPr/>
            </a:pPr>
            <a:r>
              <a:rPr lang="en-US" sz="3600" b="1" dirty="0">
                <a:solidFill>
                  <a:srgbClr val="FDD655"/>
                </a:solidFill>
                <a:latin typeface="Proza Libre"/>
                <a:ea typeface="+mn-lt"/>
                <a:cs typeface="Calibri" panose="020F0502020204030204"/>
              </a:rPr>
              <a:t>Simon Perfect, </a:t>
            </a:r>
            <a:r>
              <a:rPr lang="en-US" sz="3600" b="1" dirty="0" err="1">
                <a:solidFill>
                  <a:srgbClr val="FDD655"/>
                </a:solidFill>
                <a:latin typeface="Proza Libre"/>
                <a:ea typeface="+mn-lt"/>
                <a:cs typeface="Calibri" panose="020F0502020204030204"/>
              </a:rPr>
              <a:t>Theos</a:t>
            </a:r>
            <a:endParaRPr lang="en-US" sz="3600" b="1" dirty="0">
              <a:solidFill>
                <a:srgbClr val="FDD655"/>
              </a:solidFill>
              <a:latin typeface="Proza Libre"/>
              <a:ea typeface="+mn-lt"/>
              <a:cs typeface="Calibri" panose="020F0502020204030204"/>
            </a:endParaRPr>
          </a:p>
          <a:p>
            <a:pPr>
              <a:defRPr/>
            </a:pPr>
            <a:r>
              <a:rPr lang="en-US" sz="2800" b="1" dirty="0">
                <a:solidFill>
                  <a:srgbClr val="FDD655"/>
                </a:solidFill>
                <a:latin typeface="Proza Libre"/>
                <a:ea typeface="+mn-lt"/>
                <a:cs typeface="Calibri" panose="020F0502020204030204"/>
              </a:rPr>
              <a:t>@</a:t>
            </a:r>
            <a:r>
              <a:rPr lang="en-US" sz="2800" b="1" dirty="0" err="1">
                <a:solidFill>
                  <a:srgbClr val="FDD655"/>
                </a:solidFill>
                <a:latin typeface="Proza Libre"/>
                <a:ea typeface="+mn-lt"/>
                <a:cs typeface="Calibri" panose="020F0502020204030204"/>
              </a:rPr>
              <a:t>simplymrperfect</a:t>
            </a:r>
            <a:endParaRPr lang="en-US" sz="2800" b="1" dirty="0">
              <a:solidFill>
                <a:srgbClr val="FDD655"/>
              </a:solidFill>
              <a:latin typeface="Proza Libre"/>
              <a:ea typeface="+mn-lt"/>
              <a:cs typeface="Calibri" panose="020F0502020204030204"/>
            </a:endParaRPr>
          </a:p>
          <a:p>
            <a:pPr>
              <a:defRPr/>
            </a:pPr>
            <a:endParaRPr lang="en-US" sz="2800" dirty="0">
              <a:solidFill>
                <a:srgbClr val="FDD655"/>
              </a:solidFill>
              <a:latin typeface="Proza Libre"/>
              <a:cs typeface="Calibri"/>
            </a:endParaRPr>
          </a:p>
          <a:p>
            <a:pPr marL="457200" indent="-457200">
              <a:buFont typeface="Arial" panose="020B0604020202020204" pitchFamily="34" charset="0"/>
              <a:buChar char="•"/>
              <a:defRPr/>
            </a:pPr>
            <a:r>
              <a:rPr lang="en-US" sz="2800" dirty="0">
                <a:solidFill>
                  <a:srgbClr val="FDD655"/>
                </a:solidFill>
                <a:latin typeface="Proza Libre"/>
                <a:cs typeface="Calibri"/>
              </a:rPr>
              <a:t>Freedom of speech</a:t>
            </a:r>
          </a:p>
          <a:p>
            <a:pPr marL="457200" indent="-457200">
              <a:buFont typeface="Arial" panose="020B0604020202020204" pitchFamily="34" charset="0"/>
              <a:buChar char="•"/>
              <a:defRPr/>
            </a:pPr>
            <a:r>
              <a:rPr lang="en-US" sz="2800" dirty="0">
                <a:solidFill>
                  <a:srgbClr val="FDD655"/>
                </a:solidFill>
                <a:latin typeface="Proza Libre"/>
                <a:cs typeface="Calibri"/>
              </a:rPr>
              <a:t>External speakers</a:t>
            </a:r>
          </a:p>
          <a:p>
            <a:pPr marL="457200" indent="-457200">
              <a:buFont typeface="Arial" panose="020B0604020202020204" pitchFamily="34" charset="0"/>
              <a:buChar char="•"/>
              <a:defRPr/>
            </a:pPr>
            <a:r>
              <a:rPr lang="en-US" sz="2800" dirty="0">
                <a:solidFill>
                  <a:srgbClr val="FDD655"/>
                </a:solidFill>
                <a:latin typeface="Proza Libre"/>
                <a:cs typeface="Calibri"/>
              </a:rPr>
              <a:t>Gender and sexuality issues</a:t>
            </a:r>
          </a:p>
          <a:p>
            <a:pPr marL="457200" indent="-457200">
              <a:buFont typeface="Arial" panose="020B0604020202020204" pitchFamily="34" charset="0"/>
              <a:buChar char="•"/>
              <a:defRPr/>
            </a:pPr>
            <a:r>
              <a:rPr lang="en-US" sz="2800" dirty="0">
                <a:solidFill>
                  <a:srgbClr val="FDD655"/>
                </a:solidFill>
                <a:latin typeface="Proza Libre"/>
                <a:cs typeface="Calibri"/>
              </a:rPr>
              <a:t>Proselytism</a:t>
            </a:r>
          </a:p>
          <a:p>
            <a:pPr marL="457200" indent="-457200">
              <a:buFont typeface="Arial" panose="020B0604020202020204" pitchFamily="34" charset="0"/>
              <a:buChar char="•"/>
              <a:defRPr/>
            </a:pPr>
            <a:r>
              <a:rPr lang="en-US" sz="2800" dirty="0">
                <a:solidFill>
                  <a:srgbClr val="FDD655"/>
                </a:solidFill>
                <a:latin typeface="Proza Libre"/>
                <a:cs typeface="Calibri"/>
              </a:rPr>
              <a:t>Prejudice and hate crime</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pic>
        <p:nvPicPr>
          <p:cNvPr id="8" name="Picture 7">
            <a:extLst>
              <a:ext uri="{FF2B5EF4-FFF2-40B4-BE49-F238E27FC236}">
                <a16:creationId xmlns:a16="http://schemas.microsoft.com/office/drawing/2014/main" id="{B66730F2-CC7A-0F42-AE85-4E291DC0F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6864" y="-868594"/>
            <a:ext cx="6063768" cy="8570804"/>
          </a:xfrm>
          <a:prstGeom prst="rect">
            <a:avLst/>
          </a:prstGeom>
        </p:spPr>
      </p:pic>
    </p:spTree>
    <p:extLst>
      <p:ext uri="{BB962C8B-B14F-4D97-AF65-F5344CB8AC3E}">
        <p14:creationId xmlns:p14="http://schemas.microsoft.com/office/powerpoint/2010/main" val="1846312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116933"/>
            <a:ext cx="11215374" cy="3724096"/>
          </a:xfrm>
          <a:prstGeom prst="rect">
            <a:avLst/>
          </a:prstGeom>
          <a:noFill/>
        </p:spPr>
        <p:txBody>
          <a:bodyPr wrap="square" rtlCol="0" anchor="t">
            <a:spAutoFit/>
          </a:bodyPr>
          <a:lstStyle/>
          <a:p>
            <a:pPr>
              <a:defRPr/>
            </a:pPr>
            <a:r>
              <a:rPr lang="en-US" sz="4000" dirty="0">
                <a:solidFill>
                  <a:srgbClr val="FDD655"/>
                </a:solidFill>
                <a:latin typeface="Proza Libre"/>
                <a:cs typeface="Calibri"/>
              </a:rPr>
              <a:t>Freedom of speech</a:t>
            </a:r>
          </a:p>
          <a:p>
            <a:pPr marL="571500" indent="-571500">
              <a:buFont typeface="Arial" panose="020B0604020202020204" pitchFamily="34" charset="0"/>
              <a:buChar char="•"/>
              <a:defRPr/>
            </a:pPr>
            <a:r>
              <a:rPr lang="en-US" sz="2800" dirty="0">
                <a:solidFill>
                  <a:srgbClr val="FDD655"/>
                </a:solidFill>
                <a:latin typeface="Proza Libre"/>
                <a:cs typeface="Calibri"/>
              </a:rPr>
              <a:t>Universities – strong legal duty to uphold freedom of speech within the law as far as reasonably practicable (Education No. 2 Act 1986)</a:t>
            </a:r>
          </a:p>
          <a:p>
            <a:pPr marL="571500" indent="-571500">
              <a:buFont typeface="Arial" panose="020B0604020202020204" pitchFamily="34" charset="0"/>
              <a:buChar char="•"/>
              <a:defRPr/>
            </a:pPr>
            <a:r>
              <a:rPr lang="en-US" sz="2800" dirty="0">
                <a:solidFill>
                  <a:srgbClr val="FDD655"/>
                </a:solidFill>
                <a:latin typeface="Proza Libre"/>
                <a:cs typeface="Calibri"/>
              </a:rPr>
              <a:t>Most students feel free to express their views – 83% agree (HEPI survey 2016)</a:t>
            </a:r>
          </a:p>
          <a:p>
            <a:pPr marL="571500" indent="-571500">
              <a:buFont typeface="Arial" panose="020B0604020202020204" pitchFamily="34" charset="0"/>
              <a:buChar char="•"/>
              <a:defRPr/>
            </a:pPr>
            <a:r>
              <a:rPr lang="en-US" sz="2800" dirty="0">
                <a:solidFill>
                  <a:srgbClr val="FDD655"/>
                </a:solidFill>
                <a:latin typeface="Proza Libre"/>
                <a:cs typeface="Calibri"/>
              </a:rPr>
              <a:t>Freedom of speech on campus is not in crisis, but minority of students feel under pressure to self-censor</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257419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ea typeface="+mn-ea"/>
                <a:cs typeface="+mn-cs"/>
              </a:rPr>
              <a:t>#</a:t>
            </a:r>
            <a:r>
              <a:rPr kumimoji="0" lang="en-GB" sz="2200" b="1" i="0" u="none" strike="noStrike" kern="1200" cap="none" spc="0" normalizeH="0" baseline="0" noProof="0" dirty="0" err="1">
                <a:ln>
                  <a:noFill/>
                </a:ln>
                <a:solidFill>
                  <a:srgbClr val="FDD655"/>
                </a:solidFill>
                <a:effectLst/>
                <a:uLnTx/>
                <a:uFillTx/>
                <a:latin typeface="Gentium Basic"/>
                <a:ea typeface="+mn-ea"/>
                <a:cs typeface="+mn-cs"/>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a:t>
            </a:r>
            <a:r>
              <a:rPr kumimoji="0" lang="en-GB" sz="2200" b="1"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1" i="0" u="none" strike="noStrike" kern="1200" cap="none" spc="0" normalizeH="0" baseline="0" noProof="0" dirty="0">
                <a:ln>
                  <a:noFill/>
                </a:ln>
                <a:solidFill>
                  <a:srgbClr val="FDD655"/>
                </a:solidFill>
                <a:effectLst/>
                <a:uLnTx/>
                <a:uFillTx/>
                <a:latin typeface="Gentium Basic"/>
                <a:ea typeface="+mn-ea"/>
                <a:cs typeface="+mn-cs"/>
              </a:rPr>
              <a:t> Guest</a:t>
            </a:r>
            <a:endParaRPr kumimoji="0" lang="en-GB" sz="2200" b="1" i="0" u="none" strike="noStrike" kern="1200" cap="none" spc="0" normalizeH="0" baseline="0" noProof="0" dirty="0">
              <a:ln>
                <a:noFill/>
              </a:ln>
              <a:solidFill>
                <a:srgbClr val="FDD655"/>
              </a:solidFill>
              <a:effectLst/>
              <a:uLnTx/>
              <a:uFillTx/>
              <a:latin typeface="Gentium Basic" panose="0200050306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troubleshooting: </a:t>
            </a:r>
            <a:r>
              <a:rPr kumimoji="0" lang="en-GB" sz="2200" b="1" i="0" u="none" strike="noStrike" kern="1200" cap="none" spc="0" normalizeH="0" baseline="0" noProof="0" dirty="0">
                <a:ln>
                  <a:noFill/>
                </a:ln>
                <a:solidFill>
                  <a:srgbClr val="FDD655"/>
                </a:solidFill>
                <a:effectLst/>
                <a:uLnTx/>
                <a:uFillTx/>
                <a:latin typeface="Gentium Basic"/>
                <a:ea typeface="+mn-lt"/>
                <a:cs typeface="Calibri" panose="020F0502020204030204"/>
              </a:rPr>
              <a:t>wifisupport@bskyb.com</a:t>
            </a:r>
            <a:r>
              <a:rPr kumimoji="0" lang="en-GB" sz="2200" b="0" i="0" u="none" strike="noStrike" kern="1200" cap="none" spc="0" normalizeH="0" baseline="0" noProof="0" dirty="0">
                <a:ln>
                  <a:noFill/>
                </a:ln>
                <a:solidFill>
                  <a:srgbClr val="FDD655"/>
                </a:solidFill>
                <a:effectLst/>
                <a:uLnTx/>
                <a:uFillTx/>
                <a:latin typeface="Calibri" panose="020F0502020204030204"/>
                <a:ea typeface="+mn-lt"/>
                <a:cs typeface="Calibri" panose="020F0502020204030204"/>
              </a:rPr>
              <a:t> </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a:t>
            </a:r>
            <a:endParaRPr kumimoji="0" lang="en-GB" sz="2200" b="0" i="0" u="none" strike="noStrike" kern="1200" cap="none" spc="0" normalizeH="0" baseline="0" noProof="0" dirty="0">
              <a:ln>
                <a:noFill/>
              </a:ln>
              <a:solidFill>
                <a:srgbClr val="FDD655"/>
              </a:solidFill>
              <a:effectLst/>
              <a:uLnTx/>
              <a:uFillTx/>
              <a:latin typeface="Gentium Basic" panose="02000503060000020004" pitchFamily="2" charset="0"/>
              <a:ea typeface="+mn-ea"/>
              <a:cs typeface="+mn-cs"/>
            </a:endParaRPr>
          </a:p>
        </p:txBody>
      </p:sp>
      <p:sp>
        <p:nvSpPr>
          <p:cNvPr id="7" name="TextBox 6"/>
          <p:cNvSpPr txBox="1"/>
          <p:nvPr/>
        </p:nvSpPr>
        <p:spPr>
          <a:xfrm>
            <a:off x="320845" y="1430969"/>
            <a:ext cx="8759452" cy="243143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DD655"/>
                </a:solidFill>
                <a:effectLst/>
                <a:uLnTx/>
                <a:uFillTx/>
                <a:latin typeface="Proza Libre"/>
                <a:ea typeface="+mn-lt"/>
                <a:cs typeface="Calibri" panose="020F0502020204030204"/>
              </a:rPr>
              <a:t>Why this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DD655"/>
              </a:solidFill>
              <a:effectLst/>
              <a:uLnTx/>
              <a:uFillTx/>
              <a:latin typeface="Proza Libre"/>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rPr>
              <a:t>Universities as battlefields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rPr>
              <a:t>Contested identities and the next generation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pic>
        <p:nvPicPr>
          <p:cNvPr id="8" name="Picture 7">
            <a:extLst>
              <a:ext uri="{FF2B5EF4-FFF2-40B4-BE49-F238E27FC236}">
                <a16:creationId xmlns:a16="http://schemas.microsoft.com/office/drawing/2014/main" id="{B66730F2-CC7A-0F42-AE85-4E291DC0F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6683" y="-840885"/>
            <a:ext cx="6063768" cy="8570804"/>
          </a:xfrm>
          <a:prstGeom prst="rect">
            <a:avLst/>
          </a:prstGeom>
        </p:spPr>
      </p:pic>
    </p:spTree>
    <p:extLst>
      <p:ext uri="{BB962C8B-B14F-4D97-AF65-F5344CB8AC3E}">
        <p14:creationId xmlns:p14="http://schemas.microsoft.com/office/powerpoint/2010/main" val="2932040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116933"/>
            <a:ext cx="11215374" cy="2862322"/>
          </a:xfrm>
          <a:prstGeom prst="rect">
            <a:avLst/>
          </a:prstGeom>
          <a:noFill/>
        </p:spPr>
        <p:txBody>
          <a:bodyPr wrap="square" rtlCol="0" anchor="t">
            <a:spAutoFit/>
          </a:bodyPr>
          <a:lstStyle/>
          <a:p>
            <a:pPr>
              <a:defRPr/>
            </a:pPr>
            <a:r>
              <a:rPr lang="en-US" sz="4000" dirty="0">
                <a:solidFill>
                  <a:srgbClr val="FDD655"/>
                </a:solidFill>
                <a:latin typeface="Proza Libre"/>
                <a:cs typeface="Calibri"/>
              </a:rPr>
              <a:t>Prevent Duty</a:t>
            </a:r>
          </a:p>
          <a:p>
            <a:pPr marL="571500" indent="-571500">
              <a:buFont typeface="Arial" panose="020B0604020202020204" pitchFamily="34" charset="0"/>
              <a:buChar char="•"/>
              <a:defRPr/>
            </a:pPr>
            <a:r>
              <a:rPr lang="en-US" sz="2800" dirty="0">
                <a:solidFill>
                  <a:srgbClr val="FDD655"/>
                </a:solidFill>
                <a:latin typeface="Proza Libre"/>
                <a:cs typeface="Calibri"/>
              </a:rPr>
              <a:t>Universities – duty to “have due regard to the need to prevent people from being drawn into terrorism” (Counter-Terrorism and Security Act 2015)</a:t>
            </a:r>
          </a:p>
          <a:p>
            <a:pPr marL="571500" indent="-571500">
              <a:buFont typeface="Arial" panose="020B0604020202020204" pitchFamily="34" charset="0"/>
              <a:buChar char="•"/>
              <a:defRPr/>
            </a:pPr>
            <a:r>
              <a:rPr lang="en-US" sz="2800" dirty="0">
                <a:solidFill>
                  <a:srgbClr val="FDD655"/>
                </a:solidFill>
                <a:latin typeface="Proza Libre"/>
                <a:cs typeface="Calibri"/>
              </a:rPr>
              <a:t>NUS survey 2018 of 578 Muslim students – 1/3 felt negatively affected by Prevent</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3784662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116933"/>
            <a:ext cx="11215374" cy="3416320"/>
          </a:xfrm>
          <a:prstGeom prst="rect">
            <a:avLst/>
          </a:prstGeom>
          <a:noFill/>
        </p:spPr>
        <p:txBody>
          <a:bodyPr wrap="square" rtlCol="0" anchor="t">
            <a:spAutoFit/>
          </a:bodyPr>
          <a:lstStyle/>
          <a:p>
            <a:pPr>
              <a:defRPr/>
            </a:pPr>
            <a:r>
              <a:rPr lang="en-US" sz="2400" dirty="0">
                <a:solidFill>
                  <a:srgbClr val="FDD655"/>
                </a:solidFill>
                <a:latin typeface="Proza Libre"/>
                <a:cs typeface="Calibri"/>
              </a:rPr>
              <a:t>“…when Prevent was about to be enforced, the union was very insistent on, ‘We want to have a meeting with you guys’, but it’s just the agenda of the meeting didn’t seem very welcoming in that sense. We were very hesitant because we don’t know what they’re going to say and it just felt they wanted to be like, ‘We’re imposing Prevent, we’re going to be looking more into your things’, it just felt like an invasion of our privacy… By speaking to the ISOC I feel like that’s targeting us by linking us to </a:t>
            </a:r>
            <a:r>
              <a:rPr lang="en-US" sz="2400" dirty="0" err="1">
                <a:solidFill>
                  <a:srgbClr val="FDD655"/>
                </a:solidFill>
                <a:latin typeface="Proza Libre"/>
                <a:cs typeface="Calibri"/>
              </a:rPr>
              <a:t>radicalisation</a:t>
            </a:r>
            <a:r>
              <a:rPr lang="en-US" sz="2400" dirty="0">
                <a:solidFill>
                  <a:srgbClr val="FDD655"/>
                </a:solidFill>
                <a:latin typeface="Proza Libre"/>
                <a:cs typeface="Calibri"/>
              </a:rPr>
              <a:t> and extremism” (1960s Campus university, Islamic Society member)</a:t>
            </a:r>
            <a:endParaRPr lang="en-US" sz="1600" dirty="0">
              <a:solidFill>
                <a:srgbClr val="FDD655"/>
              </a:solidFill>
              <a:latin typeface="Proza Libre"/>
              <a:cs typeface="Calibri"/>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2957308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116933"/>
            <a:ext cx="11215374" cy="4585871"/>
          </a:xfrm>
          <a:prstGeom prst="rect">
            <a:avLst/>
          </a:prstGeom>
          <a:noFill/>
        </p:spPr>
        <p:txBody>
          <a:bodyPr wrap="square" rtlCol="0" anchor="t">
            <a:spAutoFit/>
          </a:bodyPr>
          <a:lstStyle/>
          <a:p>
            <a:pPr>
              <a:defRPr/>
            </a:pPr>
            <a:r>
              <a:rPr lang="en-US" sz="4000" dirty="0">
                <a:solidFill>
                  <a:srgbClr val="FDD655"/>
                </a:solidFill>
                <a:latin typeface="Proza Libre"/>
                <a:cs typeface="Calibri"/>
              </a:rPr>
              <a:t>Gender and sexuality issues</a:t>
            </a:r>
          </a:p>
          <a:p>
            <a:pPr marL="571500" indent="-571500">
              <a:buFont typeface="Arial" panose="020B0604020202020204" pitchFamily="34" charset="0"/>
              <a:buChar char="•"/>
              <a:defRPr/>
            </a:pPr>
            <a:r>
              <a:rPr lang="en-US" sz="2800" dirty="0">
                <a:solidFill>
                  <a:srgbClr val="FDD655"/>
                </a:solidFill>
                <a:latin typeface="Proza Libre"/>
                <a:cs typeface="Calibri"/>
              </a:rPr>
              <a:t>E.g. women in leadership – some Christian Unions</a:t>
            </a:r>
          </a:p>
          <a:p>
            <a:pPr marL="571500" indent="-571500">
              <a:buFont typeface="Arial" panose="020B0604020202020204" pitchFamily="34" charset="0"/>
              <a:buChar char="•"/>
              <a:defRPr/>
            </a:pPr>
            <a:r>
              <a:rPr lang="en-US" sz="2800" dirty="0">
                <a:solidFill>
                  <a:srgbClr val="FDD655"/>
                </a:solidFill>
                <a:latin typeface="Proza Libre"/>
                <a:cs typeface="Calibri"/>
              </a:rPr>
              <a:t>E.g. gender segregation – some Islamic Societies</a:t>
            </a:r>
          </a:p>
          <a:p>
            <a:pPr marL="571500" indent="-571500">
              <a:buFont typeface="Arial" panose="020B0604020202020204" pitchFamily="34" charset="0"/>
              <a:buChar char="•"/>
              <a:defRPr/>
            </a:pPr>
            <a:r>
              <a:rPr lang="en-US" sz="2800" dirty="0">
                <a:solidFill>
                  <a:srgbClr val="FDD655"/>
                </a:solidFill>
                <a:latin typeface="Proza Libre"/>
                <a:cs typeface="Calibri"/>
              </a:rPr>
              <a:t>Students feeling under pressure to put on public performance of conservatism to fit in with society</a:t>
            </a:r>
          </a:p>
          <a:p>
            <a:pPr marL="571500" indent="-571500">
              <a:buFont typeface="Arial" panose="020B0604020202020204" pitchFamily="34" charset="0"/>
              <a:buChar char="•"/>
              <a:defRPr/>
            </a:pPr>
            <a:endParaRPr lang="en-US" sz="2800" dirty="0">
              <a:solidFill>
                <a:srgbClr val="FDD655"/>
              </a:solidFill>
              <a:latin typeface="Proza Libre"/>
              <a:cs typeface="Calibri"/>
            </a:endParaRPr>
          </a:p>
          <a:p>
            <a:pPr marL="571500" indent="-571500">
              <a:buFont typeface="Arial" panose="020B0604020202020204" pitchFamily="34" charset="0"/>
              <a:buChar char="•"/>
              <a:defRPr/>
            </a:pPr>
            <a:r>
              <a:rPr lang="en-US" sz="2800" dirty="0">
                <a:solidFill>
                  <a:srgbClr val="FDD655"/>
                </a:solidFill>
                <a:latin typeface="Proza Libre"/>
                <a:cs typeface="Calibri"/>
              </a:rPr>
              <a:t>“I felt like I had to wear an </a:t>
            </a:r>
            <a:r>
              <a:rPr lang="en-US" sz="2800" dirty="0" err="1">
                <a:solidFill>
                  <a:srgbClr val="FDD655"/>
                </a:solidFill>
                <a:latin typeface="Proza Libre"/>
                <a:cs typeface="Calibri"/>
              </a:rPr>
              <a:t>abaya</a:t>
            </a:r>
            <a:r>
              <a:rPr lang="en-US" sz="2800" dirty="0">
                <a:solidFill>
                  <a:srgbClr val="FDD655"/>
                </a:solidFill>
                <a:latin typeface="Proza Libre"/>
                <a:cs typeface="Calibri"/>
              </a:rPr>
              <a:t>, or I felt like I had to stop talking to guys”. (English Traditional Elite university, Islamic Society)</a:t>
            </a:r>
          </a:p>
          <a:p>
            <a:pPr marL="571500" indent="-571500">
              <a:buFont typeface="Arial" panose="020B0604020202020204" pitchFamily="34" charset="0"/>
              <a:buChar char="•"/>
              <a:defRPr/>
            </a:pPr>
            <a:endParaRPr lang="en-US" sz="2800" dirty="0">
              <a:solidFill>
                <a:srgbClr val="FDD655"/>
              </a:solidFill>
              <a:latin typeface="Proza Libre"/>
              <a:cs typeface="Calibri"/>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188222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116933"/>
            <a:ext cx="11215374" cy="4031873"/>
          </a:xfrm>
          <a:prstGeom prst="rect">
            <a:avLst/>
          </a:prstGeom>
          <a:noFill/>
        </p:spPr>
        <p:txBody>
          <a:bodyPr wrap="square" rtlCol="0" anchor="t">
            <a:spAutoFit/>
          </a:bodyPr>
          <a:lstStyle/>
          <a:p>
            <a:pPr>
              <a:defRPr/>
            </a:pPr>
            <a:r>
              <a:rPr lang="en-US" sz="4000" dirty="0">
                <a:solidFill>
                  <a:srgbClr val="FDD655"/>
                </a:solidFill>
                <a:latin typeface="Proza Libre"/>
                <a:cs typeface="Calibri"/>
              </a:rPr>
              <a:t>Proselytism / faith-sharing</a:t>
            </a:r>
          </a:p>
          <a:p>
            <a:pPr marL="571500" indent="-571500">
              <a:buFont typeface="Arial" panose="020B0604020202020204" pitchFamily="34" charset="0"/>
              <a:buChar char="•"/>
              <a:defRPr/>
            </a:pPr>
            <a:r>
              <a:rPr lang="en-US" sz="2400" dirty="0">
                <a:solidFill>
                  <a:srgbClr val="FDD655"/>
                </a:solidFill>
                <a:latin typeface="Proza Libre"/>
                <a:cs typeface="Calibri"/>
              </a:rPr>
              <a:t>In general, proselytism met with amicable or indifferent responses rather than hostility</a:t>
            </a:r>
          </a:p>
          <a:p>
            <a:pPr marL="571500" indent="-571500">
              <a:buFont typeface="Arial" panose="020B0604020202020204" pitchFamily="34" charset="0"/>
              <a:buChar char="•"/>
              <a:defRPr/>
            </a:pPr>
            <a:r>
              <a:rPr lang="en-US" sz="2400" dirty="0">
                <a:solidFill>
                  <a:srgbClr val="FDD655"/>
                </a:solidFill>
                <a:latin typeface="Proza Libre"/>
                <a:cs typeface="Calibri"/>
              </a:rPr>
              <a:t>Students broadly tolerant of proselytism, ‘live and let live’</a:t>
            </a:r>
          </a:p>
          <a:p>
            <a:pPr marL="571500" indent="-571500">
              <a:buFont typeface="Arial" panose="020B0604020202020204" pitchFamily="34" charset="0"/>
              <a:buChar char="•"/>
              <a:defRPr/>
            </a:pPr>
            <a:endParaRPr lang="en-US" sz="2400" dirty="0">
              <a:solidFill>
                <a:srgbClr val="FDD655"/>
              </a:solidFill>
              <a:latin typeface="Proza Libre"/>
              <a:cs typeface="Calibri"/>
            </a:endParaRPr>
          </a:p>
          <a:p>
            <a:pPr marL="571500" indent="-571500">
              <a:buFont typeface="Arial" panose="020B0604020202020204" pitchFamily="34" charset="0"/>
              <a:buChar char="•"/>
              <a:defRPr/>
            </a:pPr>
            <a:r>
              <a:rPr lang="en-US" sz="2400" dirty="0">
                <a:solidFill>
                  <a:srgbClr val="FDD655"/>
                </a:solidFill>
                <a:latin typeface="Proza Libre"/>
                <a:cs typeface="Calibri"/>
              </a:rPr>
              <a:t>“I don’t think the Anglican Society can be one of these guys that just stands out there shouting the word of God or dragging people in off the street. The way that it has been is to stand back and let people come to you.” (Scottish Traditional Elite university, Anglican Society member)</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2135346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116933"/>
            <a:ext cx="11215374" cy="4031873"/>
          </a:xfrm>
          <a:prstGeom prst="rect">
            <a:avLst/>
          </a:prstGeom>
          <a:noFill/>
        </p:spPr>
        <p:txBody>
          <a:bodyPr wrap="square" rtlCol="0" anchor="t">
            <a:spAutoFit/>
          </a:bodyPr>
          <a:lstStyle/>
          <a:p>
            <a:pPr>
              <a:defRPr/>
            </a:pPr>
            <a:r>
              <a:rPr lang="en-US" sz="4000" dirty="0">
                <a:solidFill>
                  <a:srgbClr val="FDD655"/>
                </a:solidFill>
                <a:latin typeface="Proza Libre"/>
                <a:cs typeface="Calibri"/>
              </a:rPr>
              <a:t>Prejudice and hate crime</a:t>
            </a:r>
          </a:p>
          <a:p>
            <a:pPr marL="571500" indent="-571500">
              <a:buFont typeface="Arial" panose="020B0604020202020204" pitchFamily="34" charset="0"/>
              <a:buChar char="•"/>
              <a:defRPr/>
            </a:pPr>
            <a:r>
              <a:rPr lang="en-US" sz="2400" dirty="0">
                <a:solidFill>
                  <a:srgbClr val="FDD655"/>
                </a:solidFill>
                <a:latin typeface="Proza Libre"/>
                <a:cs typeface="Calibri"/>
              </a:rPr>
              <a:t>NUS survey 2018 of 578 Muslims – 1/3 worried about experiencing abuse on campus</a:t>
            </a:r>
          </a:p>
          <a:p>
            <a:pPr marL="571500" indent="-571500">
              <a:buFont typeface="Arial" panose="020B0604020202020204" pitchFamily="34" charset="0"/>
              <a:buChar char="•"/>
              <a:defRPr/>
            </a:pPr>
            <a:r>
              <a:rPr lang="en-US" sz="2400" dirty="0">
                <a:solidFill>
                  <a:srgbClr val="FDD655"/>
                </a:solidFill>
                <a:latin typeface="Proza Libre"/>
                <a:cs typeface="Calibri"/>
              </a:rPr>
              <a:t>NUS survey 2016-17 of 485 Jewish students – 26% worried, 23% had actually experienced abuse perceived to be </a:t>
            </a:r>
            <a:r>
              <a:rPr lang="en-US" sz="2400" dirty="0" err="1">
                <a:solidFill>
                  <a:srgbClr val="FDD655"/>
                </a:solidFill>
                <a:latin typeface="Proza Libre"/>
                <a:cs typeface="Calibri"/>
              </a:rPr>
              <a:t>Antisemitic</a:t>
            </a:r>
            <a:endParaRPr lang="en-US" sz="2400" dirty="0">
              <a:solidFill>
                <a:srgbClr val="FDD655"/>
              </a:solidFill>
              <a:latin typeface="Proza Libre"/>
              <a:cs typeface="Calibri"/>
            </a:endParaRPr>
          </a:p>
          <a:p>
            <a:pPr>
              <a:defRPr/>
            </a:pPr>
            <a:endParaRPr lang="en-US" sz="2400" dirty="0">
              <a:solidFill>
                <a:srgbClr val="FDD655"/>
              </a:solidFill>
              <a:latin typeface="Proza Libre"/>
              <a:cs typeface="Calibri"/>
            </a:endParaRPr>
          </a:p>
          <a:p>
            <a:pPr marL="571500" indent="-571500">
              <a:buFont typeface="Arial" panose="020B0604020202020204" pitchFamily="34" charset="0"/>
              <a:buChar char="•"/>
              <a:defRPr/>
            </a:pPr>
            <a:r>
              <a:rPr lang="en-US" sz="2400" dirty="0">
                <a:solidFill>
                  <a:srgbClr val="FDD655"/>
                </a:solidFill>
                <a:latin typeface="Proza Libre"/>
                <a:cs typeface="Calibri"/>
              </a:rPr>
              <a:t>Before starting her course her grandparents had advised her not to go, as it is “a notoriously </a:t>
            </a:r>
            <a:r>
              <a:rPr lang="en-US" sz="2400" dirty="0" err="1">
                <a:solidFill>
                  <a:srgbClr val="FDD655"/>
                </a:solidFill>
                <a:latin typeface="Proza Libre"/>
                <a:cs typeface="Calibri"/>
              </a:rPr>
              <a:t>Antisemitic</a:t>
            </a:r>
            <a:r>
              <a:rPr lang="en-US" sz="2400" dirty="0">
                <a:solidFill>
                  <a:srgbClr val="FDD655"/>
                </a:solidFill>
                <a:latin typeface="Proza Libre"/>
                <a:cs typeface="Calibri"/>
              </a:rPr>
              <a:t> </a:t>
            </a:r>
            <a:r>
              <a:rPr lang="en-US" sz="2400" dirty="0" err="1">
                <a:solidFill>
                  <a:srgbClr val="FDD655"/>
                </a:solidFill>
                <a:latin typeface="Proza Libre"/>
                <a:cs typeface="Calibri"/>
              </a:rPr>
              <a:t>uni</a:t>
            </a:r>
            <a:r>
              <a:rPr lang="en-US" sz="2400" dirty="0">
                <a:solidFill>
                  <a:srgbClr val="FDD655"/>
                </a:solidFill>
                <a:latin typeface="Proza Libre"/>
                <a:cs typeface="Calibri"/>
              </a:rPr>
              <a:t>”; the experience made her “feel that people were right in what they were saying and that I didn’t really belong there”.</a:t>
            </a: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1626584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rPr>
              <a:t>#</a:t>
            </a:r>
            <a:r>
              <a:rPr lang="en-GB" sz="2200" b="1" dirty="0" err="1">
                <a:solidFill>
                  <a:srgbClr val="FDD655"/>
                </a:solidFill>
                <a:latin typeface="Gentium Basic"/>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ndParaRPr>
          </a:p>
          <a:p>
            <a:pPr>
              <a:defRPr/>
            </a:pPr>
            <a:r>
              <a:rPr kumimoji="0" lang="en-GB" sz="2200" b="0" i="0" u="none" strike="noStrike" kern="1200" cap="none" spc="0" normalizeH="0" baseline="0" noProof="0" dirty="0" err="1">
                <a:ln>
                  <a:noFill/>
                </a:ln>
                <a:solidFill>
                  <a:srgbClr val="FDD655"/>
                </a:solidFill>
                <a:effectLst/>
                <a:uLnTx/>
                <a:uFillTx/>
                <a:latin typeface="Gentium Basic"/>
              </a:rPr>
              <a:t>WiFi</a:t>
            </a:r>
            <a:r>
              <a:rPr kumimoji="0" lang="en-GB" sz="2200" b="0" i="0" u="none" strike="noStrike" kern="1200" cap="none" spc="0" normalizeH="0" baseline="0" noProof="0" dirty="0">
                <a:ln>
                  <a:noFill/>
                </a:ln>
                <a:solidFill>
                  <a:srgbClr val="FDD655"/>
                </a:solidFill>
                <a:effectLst/>
                <a:uLnTx/>
                <a:uFillTx/>
                <a:latin typeface="Gentium Basic"/>
              </a:rPr>
              <a:t>: </a:t>
            </a:r>
            <a:r>
              <a:rPr lang="en-GB" sz="2200" b="1" dirty="0" err="1">
                <a:solidFill>
                  <a:srgbClr val="FDD655"/>
                </a:solidFill>
                <a:latin typeface="Gentium Basic"/>
              </a:rPr>
              <a:t>WiFi</a:t>
            </a:r>
            <a:r>
              <a:rPr lang="en-GB" sz="2200" b="1" dirty="0">
                <a:solidFill>
                  <a:srgbClr val="FDD655"/>
                </a:solidFill>
                <a:latin typeface="Gentium Basic"/>
              </a:rPr>
              <a:t> Guest</a:t>
            </a:r>
            <a:endParaRPr lang="en-GB" sz="2200" b="1" dirty="0">
              <a:solidFill>
                <a:srgbClr val="FDD655"/>
              </a:solidFill>
              <a:latin typeface="Gentium Basic" panose="02000503060000020004" pitchFamily="2" charset="0"/>
            </a:endParaRPr>
          </a:p>
          <a:p>
            <a:pPr>
              <a:defRPr/>
            </a:pPr>
            <a:r>
              <a:rPr lang="en-GB" sz="2200" dirty="0" err="1">
                <a:solidFill>
                  <a:srgbClr val="FDD655"/>
                </a:solidFill>
                <a:latin typeface="Gentium Basic"/>
              </a:rPr>
              <a:t>WiFi</a:t>
            </a:r>
            <a:r>
              <a:rPr lang="en-GB" sz="2200" dirty="0">
                <a:solidFill>
                  <a:srgbClr val="FDD655"/>
                </a:solidFill>
                <a:latin typeface="Gentium Basic"/>
              </a:rPr>
              <a:t> troubleshooting: </a:t>
            </a:r>
            <a:r>
              <a:rPr lang="en-GB" sz="2200" b="1" dirty="0">
                <a:solidFill>
                  <a:srgbClr val="FDD655"/>
                </a:solidFill>
                <a:latin typeface="Gentium Basic"/>
                <a:ea typeface="+mn-lt"/>
                <a:cs typeface="+mn-lt"/>
              </a:rPr>
              <a:t>wifisupport@bskyb.com</a:t>
            </a:r>
            <a:r>
              <a:rPr lang="en-GB" sz="2200" dirty="0">
                <a:solidFill>
                  <a:srgbClr val="FDD655"/>
                </a:solidFill>
                <a:ea typeface="+mn-lt"/>
                <a:cs typeface="+mn-lt"/>
              </a:rPr>
              <a:t> </a:t>
            </a:r>
            <a:r>
              <a:rPr lang="en-GB" sz="2200" dirty="0">
                <a:solidFill>
                  <a:srgbClr val="FDD655"/>
                </a:solidFill>
                <a:latin typeface="Gentium Basic"/>
              </a:rPr>
              <a:t> </a:t>
            </a:r>
            <a:endParaRPr lang="en-GB" sz="2200" b="0" i="0" u="none" strike="noStrike" kern="1200" cap="none" spc="0" normalizeH="0" baseline="0" noProof="0" dirty="0">
              <a:ln>
                <a:noFill/>
              </a:ln>
              <a:solidFill>
                <a:srgbClr val="FDD655"/>
              </a:solidFill>
              <a:effectLst/>
              <a:uLnTx/>
              <a:uFillTx/>
              <a:latin typeface="Gentium Basic" panose="02000503060000020004" pitchFamily="2" charset="0"/>
            </a:endParaRPr>
          </a:p>
        </p:txBody>
      </p:sp>
      <p:sp>
        <p:nvSpPr>
          <p:cNvPr id="7" name="TextBox 6"/>
          <p:cNvSpPr txBox="1"/>
          <p:nvPr/>
        </p:nvSpPr>
        <p:spPr>
          <a:xfrm>
            <a:off x="320845" y="1116933"/>
            <a:ext cx="11215374" cy="5262979"/>
          </a:xfrm>
          <a:prstGeom prst="rect">
            <a:avLst/>
          </a:prstGeom>
          <a:noFill/>
        </p:spPr>
        <p:txBody>
          <a:bodyPr wrap="square" rtlCol="0" anchor="t">
            <a:spAutoFit/>
          </a:bodyPr>
          <a:lstStyle/>
          <a:p>
            <a:pPr>
              <a:defRPr/>
            </a:pPr>
            <a:r>
              <a:rPr lang="en-US" sz="4000" dirty="0">
                <a:solidFill>
                  <a:srgbClr val="FDD655"/>
                </a:solidFill>
                <a:latin typeface="Proza Libre"/>
                <a:cs typeface="Calibri"/>
              </a:rPr>
              <a:t>Recommendations</a:t>
            </a:r>
          </a:p>
          <a:p>
            <a:pPr marL="457200" indent="-457200">
              <a:buFont typeface="Arial" panose="020B0604020202020204" pitchFamily="34" charset="0"/>
              <a:buChar char="•"/>
              <a:defRPr/>
            </a:pPr>
            <a:r>
              <a:rPr lang="en-US" sz="2400" dirty="0">
                <a:solidFill>
                  <a:srgbClr val="FDD655"/>
                </a:solidFill>
                <a:latin typeface="Proza Libre"/>
                <a:cs typeface="Calibri"/>
              </a:rPr>
              <a:t>Faith and belief societies</a:t>
            </a:r>
          </a:p>
          <a:p>
            <a:pPr marL="914400" lvl="1" indent="-457200">
              <a:buFont typeface="Arial" panose="020B0604020202020204" pitchFamily="34" charset="0"/>
              <a:buChar char="•"/>
              <a:defRPr/>
            </a:pPr>
            <a:r>
              <a:rPr lang="en-US" sz="2400" dirty="0">
                <a:solidFill>
                  <a:srgbClr val="FDD655"/>
                </a:solidFill>
                <a:latin typeface="Proza Libre"/>
                <a:cs typeface="Calibri"/>
              </a:rPr>
              <a:t>Increase frequency of interfaith collaboration</a:t>
            </a:r>
          </a:p>
          <a:p>
            <a:pPr marL="457200" indent="-457200">
              <a:buFont typeface="Arial" panose="020B0604020202020204" pitchFamily="34" charset="0"/>
              <a:buChar char="•"/>
              <a:defRPr/>
            </a:pPr>
            <a:r>
              <a:rPr lang="en-US" sz="2400" dirty="0">
                <a:solidFill>
                  <a:srgbClr val="FDD655"/>
                </a:solidFill>
                <a:latin typeface="Proza Libre"/>
                <a:cs typeface="Calibri"/>
              </a:rPr>
              <a:t>Universities </a:t>
            </a:r>
          </a:p>
          <a:p>
            <a:pPr marL="914400" lvl="1" indent="-457200">
              <a:buFont typeface="Arial" panose="020B0604020202020204" pitchFamily="34" charset="0"/>
              <a:buChar char="•"/>
              <a:defRPr/>
            </a:pPr>
            <a:r>
              <a:rPr lang="en-US" sz="2400" dirty="0">
                <a:solidFill>
                  <a:srgbClr val="FDD655"/>
                </a:solidFill>
                <a:latin typeface="Proza Libre"/>
                <a:cs typeface="Calibri"/>
              </a:rPr>
              <a:t>Provide suitable resources and facilities for all major religions or beliefs, including chaplains</a:t>
            </a:r>
          </a:p>
          <a:p>
            <a:pPr marL="457200" indent="-457200">
              <a:buFont typeface="Arial" panose="020B0604020202020204" pitchFamily="34" charset="0"/>
              <a:buChar char="•"/>
              <a:defRPr/>
            </a:pPr>
            <a:r>
              <a:rPr lang="en-US" sz="2400" dirty="0">
                <a:solidFill>
                  <a:srgbClr val="FDD655"/>
                </a:solidFill>
                <a:latin typeface="Proza Libre"/>
                <a:cs typeface="Calibri"/>
              </a:rPr>
              <a:t>Students’ unions</a:t>
            </a:r>
          </a:p>
          <a:p>
            <a:pPr marL="914400" lvl="1" indent="-457200">
              <a:buFont typeface="Arial" panose="020B0604020202020204" pitchFamily="34" charset="0"/>
              <a:buChar char="•"/>
              <a:defRPr/>
            </a:pPr>
            <a:r>
              <a:rPr lang="en-US" sz="2400" dirty="0">
                <a:solidFill>
                  <a:srgbClr val="FDD655"/>
                </a:solidFill>
                <a:latin typeface="Proza Libre"/>
                <a:cs typeface="Calibri"/>
              </a:rPr>
              <a:t>Assign a permanent member of staff a ‘religion or belief’ brief</a:t>
            </a:r>
          </a:p>
          <a:p>
            <a:pPr marL="457200" indent="-457200">
              <a:buFont typeface="Arial" panose="020B0604020202020204" pitchFamily="34" charset="0"/>
              <a:buChar char="•"/>
              <a:defRPr/>
            </a:pPr>
            <a:r>
              <a:rPr lang="en-US" sz="2400" dirty="0">
                <a:solidFill>
                  <a:srgbClr val="FDD655"/>
                </a:solidFill>
                <a:latin typeface="Proza Libre"/>
                <a:cs typeface="Calibri"/>
              </a:rPr>
              <a:t>Universities and students’ unions</a:t>
            </a:r>
          </a:p>
          <a:p>
            <a:pPr marL="914400" lvl="1" indent="-457200">
              <a:buFont typeface="Arial" panose="020B0604020202020204" pitchFamily="34" charset="0"/>
              <a:buChar char="•"/>
              <a:defRPr/>
            </a:pPr>
            <a:r>
              <a:rPr lang="en-US" sz="2400" dirty="0" err="1">
                <a:solidFill>
                  <a:srgbClr val="FDD655"/>
                </a:solidFill>
                <a:latin typeface="Proza Libre"/>
                <a:cs typeface="Calibri"/>
              </a:rPr>
              <a:t>Prioritise</a:t>
            </a:r>
            <a:r>
              <a:rPr lang="en-US" sz="2400" dirty="0">
                <a:solidFill>
                  <a:srgbClr val="FDD655"/>
                </a:solidFill>
                <a:latin typeface="Proza Libre"/>
                <a:cs typeface="Calibri"/>
              </a:rPr>
              <a:t> upholding of freedom of speech as far as is reasonable when carrying out duties</a:t>
            </a:r>
          </a:p>
          <a:p>
            <a:pPr marL="914400" lvl="1" indent="-457200">
              <a:buFont typeface="Arial" panose="020B0604020202020204" pitchFamily="34" charset="0"/>
              <a:buChar char="•"/>
              <a:defRPr/>
            </a:pPr>
            <a:endParaRPr lang="en-US" sz="2800" dirty="0">
              <a:solidFill>
                <a:srgbClr val="FDD655"/>
              </a:solidFill>
              <a:latin typeface="Proza Libre"/>
              <a:cs typeface="Calibri"/>
            </a:endParaRPr>
          </a:p>
          <a:p>
            <a:pPr>
              <a:defRPr/>
            </a:pPr>
            <a:endParaRPr lang="en-US" sz="2800" i="1" dirty="0">
              <a:solidFill>
                <a:srgbClr val="FDD655"/>
              </a:solidFill>
              <a:latin typeface="Proza Libre"/>
              <a:cs typeface="Calibri"/>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127599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ea typeface="+mn-ea"/>
                <a:cs typeface="+mn-cs"/>
              </a:rPr>
              <a:t>#</a:t>
            </a:r>
            <a:r>
              <a:rPr kumimoji="0" lang="en-GB" sz="2200" b="1" i="0" u="none" strike="noStrike" kern="1200" cap="none" spc="0" normalizeH="0" baseline="0" noProof="0" dirty="0" err="1">
                <a:ln>
                  <a:noFill/>
                </a:ln>
                <a:solidFill>
                  <a:srgbClr val="FDD655"/>
                </a:solidFill>
                <a:effectLst/>
                <a:uLnTx/>
                <a:uFillTx/>
                <a:latin typeface="Gentium Basic"/>
                <a:ea typeface="+mn-ea"/>
                <a:cs typeface="+mn-cs"/>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a:t>
            </a:r>
            <a:r>
              <a:rPr kumimoji="0" lang="en-GB" sz="2200" b="1"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1" i="0" u="none" strike="noStrike" kern="1200" cap="none" spc="0" normalizeH="0" baseline="0" noProof="0" dirty="0">
                <a:ln>
                  <a:noFill/>
                </a:ln>
                <a:solidFill>
                  <a:srgbClr val="FDD655"/>
                </a:solidFill>
                <a:effectLst/>
                <a:uLnTx/>
                <a:uFillTx/>
                <a:latin typeface="Gentium Basic"/>
                <a:ea typeface="+mn-ea"/>
                <a:cs typeface="+mn-cs"/>
              </a:rPr>
              <a:t> Guest</a:t>
            </a:r>
            <a:endParaRPr kumimoji="0" lang="en-GB" sz="2200" b="1" i="0" u="none" strike="noStrike" kern="1200" cap="none" spc="0" normalizeH="0" baseline="0" noProof="0" dirty="0">
              <a:ln>
                <a:noFill/>
              </a:ln>
              <a:solidFill>
                <a:srgbClr val="FDD655"/>
              </a:solidFill>
              <a:effectLst/>
              <a:uLnTx/>
              <a:uFillTx/>
              <a:latin typeface="Gentium Basic" panose="0200050306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troubleshooting: </a:t>
            </a:r>
            <a:r>
              <a:rPr kumimoji="0" lang="en-GB" sz="2200" b="1" i="0" u="none" strike="noStrike" kern="1200" cap="none" spc="0" normalizeH="0" baseline="0" noProof="0" dirty="0">
                <a:ln>
                  <a:noFill/>
                </a:ln>
                <a:solidFill>
                  <a:srgbClr val="FDD655"/>
                </a:solidFill>
                <a:effectLst/>
                <a:uLnTx/>
                <a:uFillTx/>
                <a:latin typeface="Gentium Basic"/>
                <a:ea typeface="+mn-lt"/>
                <a:cs typeface="Calibri" panose="020F0502020204030204"/>
              </a:rPr>
              <a:t>wifisupport@bskyb.com</a:t>
            </a:r>
            <a:r>
              <a:rPr kumimoji="0" lang="en-GB" sz="2200" b="0" i="0" u="none" strike="noStrike" kern="1200" cap="none" spc="0" normalizeH="0" baseline="0" noProof="0" dirty="0">
                <a:ln>
                  <a:noFill/>
                </a:ln>
                <a:solidFill>
                  <a:srgbClr val="FDD655"/>
                </a:solidFill>
                <a:effectLst/>
                <a:uLnTx/>
                <a:uFillTx/>
                <a:latin typeface="Calibri" panose="020F0502020204030204"/>
                <a:ea typeface="+mn-lt"/>
                <a:cs typeface="Calibri" panose="020F0502020204030204"/>
              </a:rPr>
              <a:t> </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a:t>
            </a:r>
            <a:endParaRPr kumimoji="0" lang="en-GB" sz="2200" b="0" i="0" u="none" strike="noStrike" kern="1200" cap="none" spc="0" normalizeH="0" baseline="0" noProof="0" dirty="0">
              <a:ln>
                <a:noFill/>
              </a:ln>
              <a:solidFill>
                <a:srgbClr val="FDD655"/>
              </a:solidFill>
              <a:effectLst/>
              <a:uLnTx/>
              <a:uFillTx/>
              <a:latin typeface="Gentium Basic" panose="02000503060000020004" pitchFamily="2" charset="0"/>
              <a:ea typeface="+mn-ea"/>
              <a:cs typeface="+mn-cs"/>
            </a:endParaRPr>
          </a:p>
        </p:txBody>
      </p:sp>
      <p:sp>
        <p:nvSpPr>
          <p:cNvPr id="7" name="TextBox 6"/>
          <p:cNvSpPr txBox="1"/>
          <p:nvPr/>
        </p:nvSpPr>
        <p:spPr>
          <a:xfrm>
            <a:off x="145354" y="932914"/>
            <a:ext cx="8759452" cy="421653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DD655"/>
                </a:solidFill>
                <a:effectLst/>
                <a:uLnTx/>
                <a:uFillTx/>
                <a:latin typeface="Proza Libre"/>
                <a:ea typeface="+mn-lt"/>
                <a:cs typeface="Calibri" panose="020F0502020204030204"/>
              </a:rPr>
              <a:t>Why this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DD655"/>
              </a:solidFill>
              <a:effectLst/>
              <a:uLnTx/>
              <a:uFillTx/>
              <a:latin typeface="Proza Libre"/>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FDD655"/>
                </a:solidFill>
                <a:effectLst/>
                <a:uLnTx/>
                <a:uFillTx/>
                <a:latin typeface="Calibri" panose="020F0502020204030204"/>
                <a:ea typeface="+mn-ea"/>
                <a:cs typeface="+mn-cs"/>
              </a:rPr>
              <a:t>What role do faith and belief societies play on their campuses? Who are the members, what do they do, and how do they work with their key stakeholders (students, staff, university managers, students’ unions and chaplaincies)?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FDD655"/>
                </a:solidFill>
                <a:effectLst/>
                <a:uLnTx/>
                <a:uFillTx/>
                <a:latin typeface="Calibri" panose="020F0502020204030204"/>
                <a:ea typeface="+mn-ea"/>
                <a:cs typeface="+mn-cs"/>
              </a:rPr>
              <a:t>How do faith and belief societies address the key issues with which they are concerned: including nurturing and promoting their religious identity, campaigning about particular causes, ensuring freedom of speech and maintaining good relations with those outside their society?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solidFill>
                  <a:srgbClr val="FDD655"/>
                </a:solidFill>
                <a:effectLst/>
                <a:uLnTx/>
                <a:uFillTx/>
                <a:latin typeface="Calibri" panose="020F0502020204030204"/>
                <a:ea typeface="+mn-ea"/>
                <a:cs typeface="+mn-cs"/>
              </a:rPr>
              <a:t>How effective are faith and belief societies, and what lessons can be learned to enable universities to foster more peaceful relations and a liberal public space on campus?</a:t>
            </a:r>
          </a:p>
        </p:txBody>
      </p:sp>
      <p:pic>
        <p:nvPicPr>
          <p:cNvPr id="4" name="Picture 3">
            <a:extLst>
              <a:ext uri="{FF2B5EF4-FFF2-40B4-BE49-F238E27FC236}">
                <a16:creationId xmlns:a16="http://schemas.microsoft.com/office/drawing/2014/main" id="{B66730F2-CC7A-0F42-AE85-4E291DC0F6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6864" y="-868594"/>
            <a:ext cx="6063768" cy="8570804"/>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spTree>
    <p:extLst>
      <p:ext uri="{BB962C8B-B14F-4D97-AF65-F5344CB8AC3E}">
        <p14:creationId xmlns:p14="http://schemas.microsoft.com/office/powerpoint/2010/main" val="180192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ea typeface="+mn-ea"/>
                <a:cs typeface="+mn-cs"/>
              </a:rPr>
              <a:t>#</a:t>
            </a:r>
            <a:r>
              <a:rPr kumimoji="0" lang="en-GB" sz="2200" b="1" i="0" u="none" strike="noStrike" kern="1200" cap="none" spc="0" normalizeH="0" baseline="0" noProof="0" dirty="0" err="1">
                <a:ln>
                  <a:noFill/>
                </a:ln>
                <a:solidFill>
                  <a:srgbClr val="FDD655"/>
                </a:solidFill>
                <a:effectLst/>
                <a:uLnTx/>
                <a:uFillTx/>
                <a:latin typeface="Gentium Basic"/>
                <a:ea typeface="+mn-ea"/>
                <a:cs typeface="+mn-cs"/>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a:t>
            </a:r>
            <a:r>
              <a:rPr kumimoji="0" lang="en-GB" sz="2200" b="1"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1" i="0" u="none" strike="noStrike" kern="1200" cap="none" spc="0" normalizeH="0" baseline="0" noProof="0" dirty="0">
                <a:ln>
                  <a:noFill/>
                </a:ln>
                <a:solidFill>
                  <a:srgbClr val="FDD655"/>
                </a:solidFill>
                <a:effectLst/>
                <a:uLnTx/>
                <a:uFillTx/>
                <a:latin typeface="Gentium Basic"/>
                <a:ea typeface="+mn-ea"/>
                <a:cs typeface="+mn-cs"/>
              </a:rPr>
              <a:t> Guest</a:t>
            </a:r>
            <a:endParaRPr kumimoji="0" lang="en-GB" sz="2200" b="1" i="0" u="none" strike="noStrike" kern="1200" cap="none" spc="0" normalizeH="0" baseline="0" noProof="0" dirty="0">
              <a:ln>
                <a:noFill/>
              </a:ln>
              <a:solidFill>
                <a:srgbClr val="FDD655"/>
              </a:solidFill>
              <a:effectLst/>
              <a:uLnTx/>
              <a:uFillTx/>
              <a:latin typeface="Gentium Basic" panose="0200050306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troubleshooting: </a:t>
            </a:r>
            <a:r>
              <a:rPr kumimoji="0" lang="en-GB" sz="2200" b="1" i="0" u="none" strike="noStrike" kern="1200" cap="none" spc="0" normalizeH="0" baseline="0" noProof="0" dirty="0">
                <a:ln>
                  <a:noFill/>
                </a:ln>
                <a:solidFill>
                  <a:srgbClr val="FDD655"/>
                </a:solidFill>
                <a:effectLst/>
                <a:uLnTx/>
                <a:uFillTx/>
                <a:latin typeface="Gentium Basic"/>
                <a:ea typeface="+mn-lt"/>
                <a:cs typeface="Calibri" panose="020F0502020204030204"/>
              </a:rPr>
              <a:t>wifisupport@bskyb.com</a:t>
            </a:r>
            <a:r>
              <a:rPr kumimoji="0" lang="en-GB" sz="2200" b="0" i="0" u="none" strike="noStrike" kern="1200" cap="none" spc="0" normalizeH="0" baseline="0" noProof="0" dirty="0">
                <a:ln>
                  <a:noFill/>
                </a:ln>
                <a:solidFill>
                  <a:srgbClr val="FDD655"/>
                </a:solidFill>
                <a:effectLst/>
                <a:uLnTx/>
                <a:uFillTx/>
                <a:latin typeface="Calibri" panose="020F0502020204030204"/>
                <a:ea typeface="+mn-lt"/>
                <a:cs typeface="Calibri" panose="020F0502020204030204"/>
              </a:rPr>
              <a:t> </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a:t>
            </a:r>
            <a:endParaRPr kumimoji="0" lang="en-GB" sz="2200" b="0" i="0" u="none" strike="noStrike" kern="1200" cap="none" spc="0" normalizeH="0" baseline="0" noProof="0" dirty="0">
              <a:ln>
                <a:noFill/>
              </a:ln>
              <a:solidFill>
                <a:srgbClr val="FDD655"/>
              </a:solidFill>
              <a:effectLst/>
              <a:uLnTx/>
              <a:uFillTx/>
              <a:latin typeface="Gentium Basic" panose="02000503060000020004" pitchFamily="2" charset="0"/>
              <a:ea typeface="+mn-ea"/>
              <a:cs typeface="+mn-cs"/>
            </a:endParaRPr>
          </a:p>
        </p:txBody>
      </p:sp>
      <p:sp>
        <p:nvSpPr>
          <p:cNvPr id="7" name="TextBox 6"/>
          <p:cNvSpPr txBox="1"/>
          <p:nvPr/>
        </p:nvSpPr>
        <p:spPr>
          <a:xfrm>
            <a:off x="320845" y="1430969"/>
            <a:ext cx="8759452" cy="372409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DD655"/>
                </a:solidFill>
                <a:effectLst/>
                <a:uLnTx/>
                <a:uFillTx/>
                <a:latin typeface="Proza Libre"/>
                <a:ea typeface="+mn-lt"/>
                <a:cs typeface="Calibri" panose="020F0502020204030204"/>
              </a:rPr>
              <a:t>What we did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DD655"/>
              </a:solidFill>
              <a:effectLst/>
              <a:uLnTx/>
              <a:uFillTx/>
              <a:latin typeface="Proza Libre"/>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rPr>
              <a:t>3 data gathering exercises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rPr>
              <a:t>72 student interviewees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rPr>
              <a:t>9 staff and student union interviewees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rPr>
              <a:t>15 event observations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rPr>
              <a:t>5 national body interviews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pic>
        <p:nvPicPr>
          <p:cNvPr id="8" name="Picture 7">
            <a:extLst>
              <a:ext uri="{FF2B5EF4-FFF2-40B4-BE49-F238E27FC236}">
                <a16:creationId xmlns:a16="http://schemas.microsoft.com/office/drawing/2014/main" id="{B66730F2-CC7A-0F42-AE85-4E291DC0F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6683" y="-840885"/>
            <a:ext cx="6063768" cy="8570804"/>
          </a:xfrm>
          <a:prstGeom prst="rect">
            <a:avLst/>
          </a:prstGeom>
        </p:spPr>
      </p:pic>
    </p:spTree>
    <p:extLst>
      <p:ext uri="{BB962C8B-B14F-4D97-AF65-F5344CB8AC3E}">
        <p14:creationId xmlns:p14="http://schemas.microsoft.com/office/powerpoint/2010/main" val="394471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7" name="TextBox 6"/>
          <p:cNvSpPr txBox="1"/>
          <p:nvPr/>
        </p:nvSpPr>
        <p:spPr>
          <a:xfrm>
            <a:off x="321454" y="722025"/>
            <a:ext cx="8759452" cy="15696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DD655"/>
                </a:solidFill>
                <a:effectLst/>
                <a:uLnTx/>
                <a:uFillTx/>
                <a:latin typeface="Proza Libre"/>
                <a:ea typeface="+mn-lt"/>
                <a:cs typeface="Calibri" panose="020F0502020204030204"/>
              </a:rPr>
              <a:t>What we did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DD655"/>
              </a:solidFill>
              <a:effectLst/>
              <a:uLnTx/>
              <a:uFillTx/>
              <a:latin typeface="Proza Libre"/>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298337083"/>
              </p:ext>
            </p:extLst>
          </p:nvPr>
        </p:nvGraphicFramePr>
        <p:xfrm>
          <a:off x="1280160" y="1505311"/>
          <a:ext cx="9652000" cy="5084402"/>
        </p:xfrm>
        <a:graphic>
          <a:graphicData uri="http://schemas.openxmlformats.org/drawingml/2006/table">
            <a:tbl>
              <a:tblPr firstRow="1" bandRow="1">
                <a:tableStyleId>{5C22544A-7EE6-4342-B048-85BDC9FD1C3A}</a:tableStyleId>
              </a:tblPr>
              <a:tblGrid>
                <a:gridCol w="1297247">
                  <a:extLst>
                    <a:ext uri="{9D8B030D-6E8A-4147-A177-3AD203B41FA5}">
                      <a16:colId xmlns:a16="http://schemas.microsoft.com/office/drawing/2014/main" val="713366403"/>
                    </a:ext>
                  </a:extLst>
                </a:gridCol>
                <a:gridCol w="2382520">
                  <a:extLst>
                    <a:ext uri="{9D8B030D-6E8A-4147-A177-3AD203B41FA5}">
                      <a16:colId xmlns:a16="http://schemas.microsoft.com/office/drawing/2014/main" val="2913114099"/>
                    </a:ext>
                  </a:extLst>
                </a:gridCol>
                <a:gridCol w="5972233">
                  <a:extLst>
                    <a:ext uri="{9D8B030D-6E8A-4147-A177-3AD203B41FA5}">
                      <a16:colId xmlns:a16="http://schemas.microsoft.com/office/drawing/2014/main" val="1036732971"/>
                    </a:ext>
                  </a:extLst>
                </a:gridCol>
              </a:tblGrid>
              <a:tr h="317771">
                <a:tc>
                  <a:txBody>
                    <a:bodyPr/>
                    <a:lstStyle/>
                    <a:p>
                      <a:pPr algn="l" rtl="0" fontAlgn="base"/>
                      <a:r>
                        <a:rPr lang="en-GB" sz="1400" b="1" i="0" dirty="0">
                          <a:effectLst/>
                          <a:latin typeface="Calibri" panose="020F050202020403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en-GB" sz="1400" b="1" i="0" dirty="0">
                          <a:solidFill>
                            <a:srgbClr val="213443"/>
                          </a:solidFill>
                          <a:effectLst/>
                          <a:latin typeface="Calibri" panose="020F0502020204030204" pitchFamily="34" charset="0"/>
                        </a:rPr>
                        <a:t>Category Description</a:t>
                      </a:r>
                      <a:r>
                        <a:rPr lang="en-GB" sz="1400" b="0" i="0" dirty="0">
                          <a:solidFill>
                            <a:srgbClr val="213443"/>
                          </a:solidFill>
                          <a:effectLst/>
                          <a:latin typeface="Calibri" panose="020F0502020204030204" pitchFamily="34" charset="0"/>
                        </a:rPr>
                        <a:t> </a:t>
                      </a:r>
                      <a:endParaRPr lang="en-GB" sz="1400" b="0" i="0" dirty="0">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en-GB" sz="1400" b="1" i="0" dirty="0">
                          <a:solidFill>
                            <a:srgbClr val="213443"/>
                          </a:solidFill>
                          <a:effectLst/>
                          <a:latin typeface="Calibri" panose="020F0502020204030204" pitchFamily="34" charset="0"/>
                        </a:rPr>
                        <a:t>Typical characteristics</a:t>
                      </a:r>
                      <a:r>
                        <a:rPr lang="en-GB" sz="1400" b="0" i="0" dirty="0">
                          <a:solidFill>
                            <a:srgbClr val="213443"/>
                          </a:solidFill>
                          <a:effectLst/>
                          <a:latin typeface="Calibri" panose="020F0502020204030204" pitchFamily="34" charset="0"/>
                        </a:rPr>
                        <a:t> </a:t>
                      </a:r>
                      <a:endParaRPr lang="en-GB" sz="1400" b="0" i="0" dirty="0">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0072271"/>
                  </a:ext>
                </a:extLst>
              </a:tr>
              <a:tr h="897253">
                <a:tc>
                  <a:txBody>
                    <a:bodyPr/>
                    <a:lstStyle/>
                    <a:p>
                      <a:pPr algn="l" rtl="0" fontAlgn="base"/>
                      <a:r>
                        <a:rPr lang="en-GB" sz="1400" b="1" i="0" dirty="0">
                          <a:ln>
                            <a:noFill/>
                          </a:ln>
                          <a:solidFill>
                            <a:srgbClr val="213443"/>
                          </a:solidFill>
                          <a:effectLst/>
                          <a:latin typeface="Calibri" panose="020F0502020204030204" pitchFamily="34" charset="0"/>
                        </a:rPr>
                        <a:t>Category 1</a:t>
                      </a:r>
                      <a:r>
                        <a:rPr lang="en-GB" sz="1400" b="0" i="0" dirty="0">
                          <a:ln>
                            <a:noFill/>
                          </a:ln>
                          <a:solidFill>
                            <a:srgbClr val="213443"/>
                          </a:solidFill>
                          <a:effectLst/>
                          <a:latin typeface="Calibri" panose="020F0502020204030204" pitchFamily="34" charset="0"/>
                        </a:rPr>
                        <a:t> </a:t>
                      </a:r>
                      <a:endParaRPr lang="en-GB" sz="1400" b="0" i="0" dirty="0">
                        <a:ln>
                          <a:noFill/>
                        </a:ln>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fr-FR" sz="1400" b="0" i="0" dirty="0" err="1">
                          <a:ln>
                            <a:noFill/>
                          </a:ln>
                          <a:solidFill>
                            <a:srgbClr val="213443"/>
                          </a:solidFill>
                          <a:effectLst/>
                          <a:latin typeface="Calibri" panose="020F0502020204030204" pitchFamily="34" charset="0"/>
                        </a:rPr>
                        <a:t>Traditional</a:t>
                      </a:r>
                      <a:r>
                        <a:rPr lang="fr-FR" sz="1400" b="0" i="0" dirty="0">
                          <a:ln>
                            <a:noFill/>
                          </a:ln>
                          <a:solidFill>
                            <a:srgbClr val="213443"/>
                          </a:solidFill>
                          <a:effectLst/>
                          <a:latin typeface="Calibri" panose="020F0502020204030204" pitchFamily="34" charset="0"/>
                        </a:rPr>
                        <a:t>, </a:t>
                      </a:r>
                      <a:r>
                        <a:rPr lang="fr-FR" sz="1400" b="0" i="0" dirty="0" err="1">
                          <a:ln>
                            <a:noFill/>
                          </a:ln>
                          <a:solidFill>
                            <a:srgbClr val="213443"/>
                          </a:solidFill>
                          <a:effectLst/>
                          <a:latin typeface="Calibri" panose="020F0502020204030204" pitchFamily="34" charset="0"/>
                        </a:rPr>
                        <a:t>elite</a:t>
                      </a:r>
                      <a:r>
                        <a:rPr lang="fr-FR" sz="1400" b="0" i="0" dirty="0">
                          <a:ln>
                            <a:noFill/>
                          </a:ln>
                          <a:solidFill>
                            <a:srgbClr val="213443"/>
                          </a:solidFill>
                          <a:effectLst/>
                          <a:latin typeface="Calibri" panose="020F0502020204030204" pitchFamily="34" charset="0"/>
                        </a:rPr>
                        <a:t> </a:t>
                      </a:r>
                      <a:r>
                        <a:rPr lang="fr-FR" sz="1400" b="0" i="0" dirty="0" err="1">
                          <a:ln>
                            <a:noFill/>
                          </a:ln>
                          <a:solidFill>
                            <a:srgbClr val="213443"/>
                          </a:solidFill>
                          <a:effectLst/>
                          <a:latin typeface="Calibri" panose="020F0502020204030204" pitchFamily="34" charset="0"/>
                        </a:rPr>
                        <a:t>universities</a:t>
                      </a:r>
                      <a:r>
                        <a:rPr lang="fr-FR" sz="1400" b="0" i="0" dirty="0">
                          <a:ln>
                            <a:noFill/>
                          </a:ln>
                          <a:solidFill>
                            <a:srgbClr val="213443"/>
                          </a:solidFill>
                          <a:effectLst/>
                          <a:latin typeface="Calibri" panose="020F0502020204030204" pitchFamily="34" charset="0"/>
                        </a:rPr>
                        <a:t> (‘</a:t>
                      </a:r>
                      <a:r>
                        <a:rPr lang="fr-FR" sz="1400" b="0" i="0" dirty="0" err="1">
                          <a:ln>
                            <a:noFill/>
                          </a:ln>
                          <a:solidFill>
                            <a:srgbClr val="213443"/>
                          </a:solidFill>
                          <a:effectLst/>
                          <a:latin typeface="Calibri" panose="020F0502020204030204" pitchFamily="34" charset="0"/>
                        </a:rPr>
                        <a:t>Traditional</a:t>
                      </a:r>
                      <a:r>
                        <a:rPr lang="fr-FR" sz="1400" b="0" i="0" dirty="0">
                          <a:ln>
                            <a:noFill/>
                          </a:ln>
                          <a:solidFill>
                            <a:srgbClr val="213443"/>
                          </a:solidFill>
                          <a:effectLst/>
                          <a:latin typeface="Calibri" panose="020F0502020204030204" pitchFamily="34" charset="0"/>
                        </a:rPr>
                        <a:t> Elite’) </a:t>
                      </a:r>
                      <a:endParaRPr lang="fr-FR" sz="1400" b="0" i="0" dirty="0">
                        <a:ln>
                          <a:noFill/>
                        </a:ln>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Foundation in 19th Century or earlier </a:t>
                      </a:r>
                    </a:p>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Typically significantly smaller proportion of state school educated students than other categories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8370916"/>
                  </a:ext>
                </a:extLst>
              </a:tr>
              <a:tr h="523387">
                <a:tc>
                  <a:txBody>
                    <a:bodyPr/>
                    <a:lstStyle/>
                    <a:p>
                      <a:pPr algn="l" rtl="0" fontAlgn="base"/>
                      <a:r>
                        <a:rPr lang="en-GB" sz="1400" b="1" i="0" dirty="0">
                          <a:ln>
                            <a:noFill/>
                          </a:ln>
                          <a:solidFill>
                            <a:srgbClr val="213443"/>
                          </a:solidFill>
                          <a:effectLst/>
                          <a:latin typeface="Calibri" panose="020F0502020204030204" pitchFamily="34" charset="0"/>
                        </a:rPr>
                        <a:t>Category 2</a:t>
                      </a:r>
                      <a:r>
                        <a:rPr lang="en-GB" sz="1400" b="0" i="0" dirty="0">
                          <a:ln>
                            <a:noFill/>
                          </a:ln>
                          <a:solidFill>
                            <a:srgbClr val="213443"/>
                          </a:solidFill>
                          <a:effectLst/>
                          <a:latin typeface="Calibri" panose="020F0502020204030204" pitchFamily="34" charset="0"/>
                        </a:rPr>
                        <a:t> </a:t>
                      </a:r>
                      <a:endParaRPr lang="en-GB" sz="1400" b="0" i="0" dirty="0">
                        <a:ln>
                          <a:noFill/>
                        </a:ln>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en-US" sz="1400" b="0" i="0">
                          <a:ln>
                            <a:noFill/>
                          </a:ln>
                          <a:solidFill>
                            <a:srgbClr val="213443"/>
                          </a:solidFill>
                          <a:effectLst/>
                          <a:latin typeface="Calibri" panose="020F0502020204030204" pitchFamily="34" charset="0"/>
                        </a:rPr>
                        <a:t>Inner-city redbrick universities (‘Red Brick’) </a:t>
                      </a:r>
                      <a:endParaRPr lang="en-US" sz="1400" b="0" i="0">
                        <a:ln>
                          <a:noFill/>
                        </a:ln>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Foundation in early 20th Century </a:t>
                      </a:r>
                    </a:p>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Located in large cities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7905936"/>
                  </a:ext>
                </a:extLst>
              </a:tr>
              <a:tr h="729003">
                <a:tc>
                  <a:txBody>
                    <a:bodyPr/>
                    <a:lstStyle/>
                    <a:p>
                      <a:pPr algn="l" rtl="0" fontAlgn="base"/>
                      <a:r>
                        <a:rPr lang="en-GB" sz="1400" b="1" i="0" dirty="0">
                          <a:ln>
                            <a:noFill/>
                          </a:ln>
                          <a:solidFill>
                            <a:srgbClr val="213443"/>
                          </a:solidFill>
                          <a:effectLst/>
                          <a:latin typeface="Calibri" panose="020F0502020204030204" pitchFamily="34" charset="0"/>
                        </a:rPr>
                        <a:t>Category 3</a:t>
                      </a:r>
                      <a:r>
                        <a:rPr lang="en-GB" sz="1400" b="0" i="0" dirty="0">
                          <a:ln>
                            <a:noFill/>
                          </a:ln>
                          <a:solidFill>
                            <a:srgbClr val="213443"/>
                          </a:solidFill>
                          <a:effectLst/>
                          <a:latin typeface="Calibri" panose="020F0502020204030204" pitchFamily="34" charset="0"/>
                        </a:rPr>
                        <a:t> </a:t>
                      </a:r>
                      <a:endParaRPr lang="en-GB" sz="1400" b="0" i="0" dirty="0">
                        <a:ln>
                          <a:noFill/>
                        </a:ln>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en-GB" sz="1400" b="0" i="0">
                          <a:ln>
                            <a:noFill/>
                          </a:ln>
                          <a:solidFill>
                            <a:srgbClr val="213443"/>
                          </a:solidFill>
                          <a:effectLst/>
                          <a:latin typeface="Calibri" panose="020F0502020204030204" pitchFamily="34" charset="0"/>
                        </a:rPr>
                        <a:t>1960s campus universities (‘1960s Campus’) </a:t>
                      </a:r>
                      <a:endParaRPr lang="en-GB" sz="1400" b="0" i="0">
                        <a:ln>
                          <a:noFill/>
                        </a:ln>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Foundation in 1960s </a:t>
                      </a:r>
                    </a:p>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Purpose-built campuses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5270460"/>
                  </a:ext>
                </a:extLst>
              </a:tr>
              <a:tr h="1445574">
                <a:tc>
                  <a:txBody>
                    <a:bodyPr/>
                    <a:lstStyle/>
                    <a:p>
                      <a:pPr algn="l" rtl="0" fontAlgn="base"/>
                      <a:r>
                        <a:rPr lang="en-GB" sz="1400" b="1" i="0" dirty="0">
                          <a:ln>
                            <a:noFill/>
                          </a:ln>
                          <a:solidFill>
                            <a:srgbClr val="213443"/>
                          </a:solidFill>
                          <a:effectLst/>
                          <a:latin typeface="Calibri" panose="020F0502020204030204" pitchFamily="34" charset="0"/>
                        </a:rPr>
                        <a:t>Category 4</a:t>
                      </a:r>
                      <a:r>
                        <a:rPr lang="en-GB" sz="1400" b="0" i="0" dirty="0">
                          <a:ln>
                            <a:noFill/>
                          </a:ln>
                          <a:solidFill>
                            <a:srgbClr val="213443"/>
                          </a:solidFill>
                          <a:effectLst/>
                          <a:latin typeface="Calibri" panose="020F0502020204030204" pitchFamily="34" charset="0"/>
                        </a:rPr>
                        <a:t> </a:t>
                      </a:r>
                      <a:endParaRPr lang="en-GB" sz="1400" b="0" i="0" dirty="0">
                        <a:ln>
                          <a:noFill/>
                        </a:ln>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fr-FR" sz="1400" b="0" i="0" dirty="0">
                          <a:ln>
                            <a:noFill/>
                          </a:ln>
                          <a:solidFill>
                            <a:srgbClr val="213443"/>
                          </a:solidFill>
                          <a:effectLst/>
                          <a:latin typeface="Calibri" panose="020F0502020204030204" pitchFamily="34" charset="0"/>
                        </a:rPr>
                        <a:t>Post-1992 </a:t>
                      </a:r>
                      <a:r>
                        <a:rPr lang="fr-FR" sz="1400" b="0" i="0" dirty="0" err="1">
                          <a:ln>
                            <a:noFill/>
                          </a:ln>
                          <a:solidFill>
                            <a:srgbClr val="213443"/>
                          </a:solidFill>
                          <a:effectLst/>
                          <a:latin typeface="Calibri" panose="020F0502020204030204" pitchFamily="34" charset="0"/>
                        </a:rPr>
                        <a:t>universities</a:t>
                      </a:r>
                      <a:r>
                        <a:rPr lang="fr-FR" sz="1400" b="0" i="0" dirty="0">
                          <a:ln>
                            <a:noFill/>
                          </a:ln>
                          <a:solidFill>
                            <a:srgbClr val="213443"/>
                          </a:solidFill>
                          <a:effectLst/>
                          <a:latin typeface="Calibri" panose="020F0502020204030204" pitchFamily="34" charset="0"/>
                        </a:rPr>
                        <a:t>, former </a:t>
                      </a:r>
                      <a:r>
                        <a:rPr lang="fr-FR" sz="1400" b="0" i="0" dirty="0" err="1">
                          <a:ln>
                            <a:noFill/>
                          </a:ln>
                          <a:solidFill>
                            <a:srgbClr val="213443"/>
                          </a:solidFill>
                          <a:effectLst/>
                          <a:latin typeface="Calibri" panose="020F0502020204030204" pitchFamily="34" charset="0"/>
                        </a:rPr>
                        <a:t>polytechnics</a:t>
                      </a:r>
                      <a:r>
                        <a:rPr lang="fr-FR" sz="1400" b="0" i="0" dirty="0">
                          <a:ln>
                            <a:noFill/>
                          </a:ln>
                          <a:solidFill>
                            <a:srgbClr val="213443"/>
                          </a:solidFill>
                          <a:effectLst/>
                          <a:latin typeface="Calibri" panose="020F0502020204030204" pitchFamily="34" charset="0"/>
                        </a:rPr>
                        <a:t> (‘Post-1992’) </a:t>
                      </a:r>
                      <a:endParaRPr lang="fr-FR" sz="1400" b="0" i="0" dirty="0">
                        <a:ln>
                          <a:noFill/>
                        </a:ln>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Granted university status since 1992, actual foundation can be much earlier </a:t>
                      </a:r>
                    </a:p>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Location variable, can include both  purpose-built out-of-town campuses and city </a:t>
                      </a:r>
                      <a:r>
                        <a:rPr lang="en-US" sz="1400" b="0" i="0" dirty="0" err="1">
                          <a:ln>
                            <a:noFill/>
                          </a:ln>
                          <a:solidFill>
                            <a:srgbClr val="213443"/>
                          </a:solidFill>
                          <a:effectLst/>
                          <a:latin typeface="Calibri" panose="020F0502020204030204" pitchFamily="34" charset="0"/>
                        </a:rPr>
                        <a:t>centre</a:t>
                      </a:r>
                      <a:r>
                        <a:rPr lang="en-US" sz="1400" b="0" i="0" dirty="0">
                          <a:ln>
                            <a:noFill/>
                          </a:ln>
                          <a:solidFill>
                            <a:srgbClr val="213443"/>
                          </a:solidFill>
                          <a:effectLst/>
                          <a:latin typeface="Calibri" panose="020F0502020204030204" pitchFamily="34" charset="0"/>
                        </a:rPr>
                        <a:t> locations </a:t>
                      </a:r>
                    </a:p>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Students overwhelmingly state school educated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9908037"/>
                  </a:ext>
                </a:extLst>
              </a:tr>
              <a:tr h="1171414">
                <a:tc>
                  <a:txBody>
                    <a:bodyPr/>
                    <a:lstStyle/>
                    <a:p>
                      <a:pPr algn="l" rtl="0" fontAlgn="base"/>
                      <a:r>
                        <a:rPr lang="en-GB" sz="1400" b="1" i="0" dirty="0">
                          <a:ln>
                            <a:noFill/>
                          </a:ln>
                          <a:solidFill>
                            <a:srgbClr val="213443"/>
                          </a:solidFill>
                          <a:effectLst/>
                          <a:latin typeface="Calibri" panose="020F0502020204030204" pitchFamily="34" charset="0"/>
                        </a:rPr>
                        <a:t>Category 5</a:t>
                      </a:r>
                      <a:r>
                        <a:rPr lang="en-GB" sz="1400" b="0" i="0" dirty="0">
                          <a:ln>
                            <a:noFill/>
                          </a:ln>
                          <a:solidFill>
                            <a:srgbClr val="213443"/>
                          </a:solidFill>
                          <a:effectLst/>
                          <a:latin typeface="Calibri" panose="020F0502020204030204" pitchFamily="34" charset="0"/>
                        </a:rPr>
                        <a:t> </a:t>
                      </a:r>
                      <a:endParaRPr lang="en-GB" sz="1400" b="0" i="0" dirty="0">
                        <a:ln>
                          <a:noFill/>
                        </a:ln>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en-US" sz="1400" b="0" i="0" dirty="0">
                          <a:ln>
                            <a:noFill/>
                          </a:ln>
                          <a:solidFill>
                            <a:srgbClr val="213443"/>
                          </a:solidFill>
                          <a:effectLst/>
                          <a:latin typeface="Calibri" panose="020F0502020204030204" pitchFamily="34" charset="0"/>
                        </a:rPr>
                        <a:t>Cathedrals Group universities (‘Cathedrals Group’) </a:t>
                      </a:r>
                      <a:endParaRPr lang="en-US" sz="1400" b="0" i="0" dirty="0">
                        <a:ln>
                          <a:noFill/>
                        </a:ln>
                        <a:solidFill>
                          <a:srgbClr val="213443"/>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Universities and university colleges with church foundation </a:t>
                      </a:r>
                    </a:p>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Granted university status after 1992, founded in late 19th Century </a:t>
                      </a:r>
                    </a:p>
                    <a:p>
                      <a:pPr algn="l" rtl="0" fontAlgn="base">
                        <a:buFont typeface="Arial" panose="020B0604020202020204" pitchFamily="34" charset="0"/>
                        <a:buChar char="•"/>
                      </a:pPr>
                      <a:r>
                        <a:rPr lang="en-US" sz="1400" b="0" i="0" dirty="0">
                          <a:ln>
                            <a:noFill/>
                          </a:ln>
                          <a:solidFill>
                            <a:srgbClr val="213443"/>
                          </a:solidFill>
                          <a:effectLst/>
                          <a:latin typeface="Calibri" panose="020F0502020204030204" pitchFamily="34" charset="0"/>
                        </a:rPr>
                        <a:t>Students overwhelmingly state school educated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3766812"/>
                  </a:ext>
                </a:extLst>
              </a:tr>
            </a:tbl>
          </a:graphicData>
        </a:graphic>
      </p:graphicFrame>
    </p:spTree>
    <p:extLst>
      <p:ext uri="{BB962C8B-B14F-4D97-AF65-F5344CB8AC3E}">
        <p14:creationId xmlns:p14="http://schemas.microsoft.com/office/powerpoint/2010/main" val="306546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5" name="TextBox 4"/>
          <p:cNvSpPr txBox="1"/>
          <p:nvPr/>
        </p:nvSpPr>
        <p:spPr>
          <a:xfrm>
            <a:off x="320845" y="5378263"/>
            <a:ext cx="7375299" cy="110799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FDD655"/>
                </a:solidFill>
                <a:effectLst/>
                <a:uLnTx/>
                <a:uFillTx/>
                <a:latin typeface="Gentium Basic"/>
                <a:ea typeface="+mn-ea"/>
                <a:cs typeface="+mn-cs"/>
              </a:rPr>
              <a:t>#</a:t>
            </a:r>
            <a:r>
              <a:rPr kumimoji="0" lang="en-GB" sz="2200" b="1" i="0" u="none" strike="noStrike" kern="1200" cap="none" spc="0" normalizeH="0" baseline="0" noProof="0" dirty="0" err="1">
                <a:ln>
                  <a:noFill/>
                </a:ln>
                <a:solidFill>
                  <a:srgbClr val="FDD655"/>
                </a:solidFill>
                <a:effectLst/>
                <a:uLnTx/>
                <a:uFillTx/>
                <a:latin typeface="Gentium Basic"/>
                <a:ea typeface="+mn-ea"/>
                <a:cs typeface="+mn-cs"/>
              </a:rPr>
              <a:t>beliefoncampus</a:t>
            </a:r>
            <a:endParaRPr kumimoji="0" lang="en-GB" sz="2200" b="1" i="0" u="none" strike="noStrike" kern="1200" cap="none" spc="0" normalizeH="0" baseline="0" noProof="0" dirty="0" err="1">
              <a:ln>
                <a:noFill/>
              </a:ln>
              <a:solidFill>
                <a:srgbClr val="FDD655"/>
              </a:solidFill>
              <a:effectLst/>
              <a:uLnTx/>
              <a:uFillTx/>
              <a:latin typeface="Gentium Basic" panose="0200050306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a:t>
            </a:r>
            <a:r>
              <a:rPr kumimoji="0" lang="en-GB" sz="2200" b="1"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1" i="0" u="none" strike="noStrike" kern="1200" cap="none" spc="0" normalizeH="0" baseline="0" noProof="0" dirty="0">
                <a:ln>
                  <a:noFill/>
                </a:ln>
                <a:solidFill>
                  <a:srgbClr val="FDD655"/>
                </a:solidFill>
                <a:effectLst/>
                <a:uLnTx/>
                <a:uFillTx/>
                <a:latin typeface="Gentium Basic"/>
                <a:ea typeface="+mn-ea"/>
                <a:cs typeface="+mn-cs"/>
              </a:rPr>
              <a:t> Guest</a:t>
            </a:r>
            <a:endParaRPr kumimoji="0" lang="en-GB" sz="2200" b="1" i="0" u="none" strike="noStrike" kern="1200" cap="none" spc="0" normalizeH="0" baseline="0" noProof="0" dirty="0">
              <a:ln>
                <a:noFill/>
              </a:ln>
              <a:solidFill>
                <a:srgbClr val="FDD655"/>
              </a:solidFill>
              <a:effectLst/>
              <a:uLnTx/>
              <a:uFillTx/>
              <a:latin typeface="Gentium Basic" panose="0200050306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FDD655"/>
                </a:solidFill>
                <a:effectLst/>
                <a:uLnTx/>
                <a:uFillTx/>
                <a:latin typeface="Gentium Basic"/>
                <a:ea typeface="+mn-ea"/>
                <a:cs typeface="+mn-cs"/>
              </a:rPr>
              <a:t>WiFi</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troubleshooting: </a:t>
            </a:r>
            <a:r>
              <a:rPr kumimoji="0" lang="en-GB" sz="2200" b="1" i="0" u="none" strike="noStrike" kern="1200" cap="none" spc="0" normalizeH="0" baseline="0" noProof="0" dirty="0">
                <a:ln>
                  <a:noFill/>
                </a:ln>
                <a:solidFill>
                  <a:srgbClr val="FDD655"/>
                </a:solidFill>
                <a:effectLst/>
                <a:uLnTx/>
                <a:uFillTx/>
                <a:latin typeface="Gentium Basic"/>
                <a:ea typeface="+mn-lt"/>
                <a:cs typeface="Calibri" panose="020F0502020204030204"/>
              </a:rPr>
              <a:t>wifisupport@bskyb.com</a:t>
            </a:r>
            <a:r>
              <a:rPr kumimoji="0" lang="en-GB" sz="2200" b="0" i="0" u="none" strike="noStrike" kern="1200" cap="none" spc="0" normalizeH="0" baseline="0" noProof="0" dirty="0">
                <a:ln>
                  <a:noFill/>
                </a:ln>
                <a:solidFill>
                  <a:srgbClr val="FDD655"/>
                </a:solidFill>
                <a:effectLst/>
                <a:uLnTx/>
                <a:uFillTx/>
                <a:latin typeface="Calibri" panose="020F0502020204030204"/>
                <a:ea typeface="+mn-lt"/>
                <a:cs typeface="Calibri" panose="020F0502020204030204"/>
              </a:rPr>
              <a:t> </a:t>
            </a:r>
            <a:r>
              <a:rPr kumimoji="0" lang="en-GB" sz="2200" b="0" i="0" u="none" strike="noStrike" kern="1200" cap="none" spc="0" normalizeH="0" baseline="0" noProof="0" dirty="0">
                <a:ln>
                  <a:noFill/>
                </a:ln>
                <a:solidFill>
                  <a:srgbClr val="FDD655"/>
                </a:solidFill>
                <a:effectLst/>
                <a:uLnTx/>
                <a:uFillTx/>
                <a:latin typeface="Gentium Basic"/>
                <a:ea typeface="+mn-ea"/>
                <a:cs typeface="+mn-cs"/>
              </a:rPr>
              <a:t> </a:t>
            </a:r>
            <a:endParaRPr kumimoji="0" lang="en-GB" sz="2200" b="0" i="0" u="none" strike="noStrike" kern="1200" cap="none" spc="0" normalizeH="0" baseline="0" noProof="0" dirty="0">
              <a:ln>
                <a:noFill/>
              </a:ln>
              <a:solidFill>
                <a:srgbClr val="FDD655"/>
              </a:solidFill>
              <a:effectLst/>
              <a:uLnTx/>
              <a:uFillTx/>
              <a:latin typeface="Gentium Basic" panose="02000503060000020004" pitchFamily="2" charset="0"/>
              <a:ea typeface="+mn-ea"/>
              <a:cs typeface="+mn-cs"/>
            </a:endParaRPr>
          </a:p>
        </p:txBody>
      </p:sp>
      <p:sp>
        <p:nvSpPr>
          <p:cNvPr id="7" name="TextBox 6"/>
          <p:cNvSpPr txBox="1"/>
          <p:nvPr/>
        </p:nvSpPr>
        <p:spPr>
          <a:xfrm>
            <a:off x="320845" y="1430969"/>
            <a:ext cx="8759452" cy="2862322"/>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DD655"/>
                </a:solidFill>
                <a:effectLst/>
                <a:uLnTx/>
                <a:uFillTx/>
                <a:latin typeface="Proza Libre"/>
                <a:ea typeface="+mn-lt"/>
                <a:cs typeface="Calibri" panose="020F0502020204030204"/>
              </a:rPr>
              <a:t>The big picture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DD655"/>
              </a:solidFill>
              <a:effectLst/>
              <a:uLnTx/>
              <a:uFillTx/>
              <a:latin typeface="Proza Libre"/>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rPr>
              <a:t>888 Faith and Belief Societies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rPr>
              <a:t>6.3 Per University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rPr>
              <a:t>&gt;18,000 full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pic>
        <p:nvPicPr>
          <p:cNvPr id="8" name="Picture 7">
            <a:extLst>
              <a:ext uri="{FF2B5EF4-FFF2-40B4-BE49-F238E27FC236}">
                <a16:creationId xmlns:a16="http://schemas.microsoft.com/office/drawing/2014/main" id="{B66730F2-CC7A-0F42-AE85-4E291DC0F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6683" y="-840885"/>
            <a:ext cx="6063768" cy="8570804"/>
          </a:xfrm>
          <a:prstGeom prst="rect">
            <a:avLst/>
          </a:prstGeom>
        </p:spPr>
      </p:pic>
    </p:spTree>
    <p:extLst>
      <p:ext uri="{BB962C8B-B14F-4D97-AF65-F5344CB8AC3E}">
        <p14:creationId xmlns:p14="http://schemas.microsoft.com/office/powerpoint/2010/main" val="159764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7" name="TextBox 6"/>
          <p:cNvSpPr txBox="1"/>
          <p:nvPr/>
        </p:nvSpPr>
        <p:spPr>
          <a:xfrm>
            <a:off x="321453" y="722025"/>
            <a:ext cx="11399491" cy="15696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DD655"/>
                </a:solidFill>
                <a:effectLst/>
                <a:uLnTx/>
                <a:uFillTx/>
                <a:latin typeface="Proza Libre"/>
                <a:ea typeface="+mn-lt"/>
                <a:cs typeface="Calibri" panose="020F0502020204030204"/>
              </a:rPr>
              <a:t>Differences between university 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DD655"/>
              </a:solidFill>
              <a:effectLst/>
              <a:uLnTx/>
              <a:uFillTx/>
              <a:latin typeface="Proza Libre"/>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graphicFrame>
        <p:nvGraphicFramePr>
          <p:cNvPr id="9" name="Table 8"/>
          <p:cNvGraphicFramePr>
            <a:graphicFrameLocks noGrp="1"/>
          </p:cNvGraphicFramePr>
          <p:nvPr>
            <p:extLst/>
          </p:nvPr>
        </p:nvGraphicFramePr>
        <p:xfrm>
          <a:off x="690880" y="1505311"/>
          <a:ext cx="10668000" cy="5037729"/>
        </p:xfrm>
        <a:graphic>
          <a:graphicData uri="http://schemas.openxmlformats.org/drawingml/2006/table">
            <a:tbl>
              <a:tblPr firstRow="1" bandRow="1">
                <a:tableStyleId>{5C22544A-7EE6-4342-B048-85BDC9FD1C3A}</a:tableStyleId>
              </a:tblPr>
              <a:tblGrid>
                <a:gridCol w="2319572">
                  <a:extLst>
                    <a:ext uri="{9D8B030D-6E8A-4147-A177-3AD203B41FA5}">
                      <a16:colId xmlns:a16="http://schemas.microsoft.com/office/drawing/2014/main" val="713366403"/>
                    </a:ext>
                  </a:extLst>
                </a:gridCol>
                <a:gridCol w="2252428">
                  <a:extLst>
                    <a:ext uri="{9D8B030D-6E8A-4147-A177-3AD203B41FA5}">
                      <a16:colId xmlns:a16="http://schemas.microsoft.com/office/drawing/2014/main" val="1589734807"/>
                    </a:ext>
                  </a:extLst>
                </a:gridCol>
                <a:gridCol w="3007360">
                  <a:extLst>
                    <a:ext uri="{9D8B030D-6E8A-4147-A177-3AD203B41FA5}">
                      <a16:colId xmlns:a16="http://schemas.microsoft.com/office/drawing/2014/main" val="2913114099"/>
                    </a:ext>
                  </a:extLst>
                </a:gridCol>
                <a:gridCol w="3088640">
                  <a:extLst>
                    <a:ext uri="{9D8B030D-6E8A-4147-A177-3AD203B41FA5}">
                      <a16:colId xmlns:a16="http://schemas.microsoft.com/office/drawing/2014/main" val="1036732971"/>
                    </a:ext>
                  </a:extLst>
                </a:gridCol>
              </a:tblGrid>
              <a:tr h="810856">
                <a:tc>
                  <a:txBody>
                    <a:bodyPr/>
                    <a:lstStyle/>
                    <a:p>
                      <a:pPr algn="l" rtl="0" fontAlgn="base"/>
                      <a:r>
                        <a:rPr lang="en-GB" sz="1800" b="1" i="0" dirty="0">
                          <a:solidFill>
                            <a:srgbClr val="213443"/>
                          </a:solidFill>
                          <a:effectLst/>
                          <a:latin typeface="Calibri" panose="020F0502020204030204" pitchFamily="34" charset="0"/>
                        </a:rPr>
                        <a:t>University type</a:t>
                      </a:r>
                      <a:r>
                        <a:rPr lang="en-GB" sz="1800" b="0" i="0" dirty="0">
                          <a:solidFill>
                            <a:srgbClr val="213443"/>
                          </a:solidFill>
                          <a:effectLst/>
                          <a:latin typeface="Calibri" panose="020F0502020204030204" pitchFamily="34" charset="0"/>
                        </a:rPr>
                        <a:t> </a:t>
                      </a:r>
                      <a:endParaRPr lang="en-GB" sz="1800" b="0"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en-US" sz="1800" b="1" i="1">
                          <a:solidFill>
                            <a:srgbClr val="213443"/>
                          </a:solidFill>
                          <a:effectLst/>
                          <a:latin typeface="Calibri" panose="020F0502020204030204" pitchFamily="34" charset="0"/>
                        </a:rPr>
                        <a:t>Total faith and belief societies</a:t>
                      </a:r>
                      <a:r>
                        <a:rPr lang="en-US" sz="1800" b="0" i="1">
                          <a:solidFill>
                            <a:srgbClr val="213443"/>
                          </a:solidFill>
                          <a:effectLst/>
                          <a:latin typeface="Calibri" panose="020F0502020204030204" pitchFamily="34" charset="0"/>
                        </a:rPr>
                        <a:t> </a:t>
                      </a:r>
                      <a:endParaRPr lang="en-US" sz="1800" b="0" i="1">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en-GB" sz="1800" b="1" i="1" dirty="0">
                          <a:solidFill>
                            <a:srgbClr val="213443"/>
                          </a:solidFill>
                          <a:effectLst/>
                          <a:latin typeface="Calibri" panose="020F0502020204030204" pitchFamily="34" charset="0"/>
                        </a:rPr>
                        <a:t>Average number of  societies</a:t>
                      </a:r>
                      <a:r>
                        <a:rPr lang="en-GB" sz="1800" b="0" i="1" dirty="0">
                          <a:solidFill>
                            <a:srgbClr val="213443"/>
                          </a:solidFill>
                          <a:effectLst/>
                          <a:latin typeface="Calibri" panose="020F0502020204030204" pitchFamily="34" charset="0"/>
                        </a:rPr>
                        <a:t> </a:t>
                      </a:r>
                      <a:r>
                        <a:rPr lang="en-GB" sz="1800" b="1" i="1" dirty="0">
                          <a:solidFill>
                            <a:srgbClr val="213443"/>
                          </a:solidFill>
                          <a:effectLst/>
                          <a:latin typeface="Calibri" panose="020F0502020204030204" pitchFamily="34" charset="0"/>
                        </a:rPr>
                        <a:t>         (exercise</a:t>
                      </a:r>
                      <a:r>
                        <a:rPr lang="en-GB" sz="1800" b="1" i="1" baseline="0" dirty="0">
                          <a:solidFill>
                            <a:srgbClr val="213443"/>
                          </a:solidFill>
                          <a:effectLst/>
                          <a:latin typeface="Calibri" panose="020F0502020204030204" pitchFamily="34" charset="0"/>
                        </a:rPr>
                        <a:t> A)</a:t>
                      </a:r>
                      <a:endParaRPr lang="en-GB" sz="1800" b="1" i="1"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ase"/>
                      <a:r>
                        <a:rPr lang="en-GB" sz="1800" b="1" i="1" dirty="0">
                          <a:solidFill>
                            <a:srgbClr val="213443"/>
                          </a:solidFill>
                          <a:effectLst/>
                        </a:rPr>
                        <a:t>Average number of societies (exercise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0072271"/>
                  </a:ext>
                </a:extLst>
              </a:tr>
              <a:tr h="795651">
                <a:tc>
                  <a:txBody>
                    <a:bodyPr/>
                    <a:lstStyle/>
                    <a:p>
                      <a:pPr algn="l" rtl="0" fontAlgn="base"/>
                      <a:r>
                        <a:rPr lang="en-GB" sz="1600" b="1" i="1" dirty="0">
                          <a:solidFill>
                            <a:srgbClr val="213443"/>
                          </a:solidFill>
                          <a:effectLst/>
                          <a:latin typeface="Calibri" panose="020F0502020204030204" pitchFamily="34" charset="0"/>
                        </a:rPr>
                        <a:t>Traditional Elite </a:t>
                      </a:r>
                      <a:r>
                        <a:rPr lang="en-GB" sz="1600" b="0" i="1" dirty="0">
                          <a:solidFill>
                            <a:srgbClr val="213443"/>
                          </a:solidFill>
                          <a:effectLst/>
                          <a:latin typeface="Calibri" panose="020F0502020204030204" pitchFamily="34" charset="0"/>
                        </a:rPr>
                        <a:t> </a:t>
                      </a:r>
                      <a:endParaRPr lang="en-GB" sz="1600" b="0" i="1"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a:solidFill>
                            <a:srgbClr val="213443"/>
                          </a:solidFill>
                          <a:effectLst/>
                          <a:latin typeface="Calibri" panose="020F0502020204030204" pitchFamily="34" charset="0"/>
                        </a:rPr>
                        <a:t>188 </a:t>
                      </a:r>
                      <a:endParaRPr lang="en-GB" sz="1600" b="1"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latin typeface="Calibri" panose="020F0502020204030204" pitchFamily="34" charset="0"/>
                        </a:rPr>
                        <a:t>9</a:t>
                      </a:r>
                      <a:r>
                        <a:rPr lang="en-GB" sz="1600" b="1" i="0" baseline="30000" dirty="0">
                          <a:solidFill>
                            <a:srgbClr val="213443"/>
                          </a:solidFill>
                          <a:effectLst/>
                          <a:latin typeface="Calibri" panose="020F0502020204030204" pitchFamily="34" charset="0"/>
                        </a:rPr>
                        <a:t>*</a:t>
                      </a:r>
                      <a:r>
                        <a:rPr lang="en-GB" sz="1600" b="1" i="0" dirty="0">
                          <a:solidFill>
                            <a:srgbClr val="213443"/>
                          </a:solidFill>
                          <a:effectLst/>
                          <a:latin typeface="Calibri" panose="020F0502020204030204" pitchFamily="34" charset="0"/>
                        </a:rPr>
                        <a:t>  </a:t>
                      </a:r>
                      <a:endParaRPr lang="en-GB" sz="1600" b="1"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8370916"/>
                  </a:ext>
                </a:extLst>
              </a:tr>
              <a:tr h="464120">
                <a:tc>
                  <a:txBody>
                    <a:bodyPr/>
                    <a:lstStyle/>
                    <a:p>
                      <a:pPr algn="l" rtl="0" fontAlgn="base"/>
                      <a:r>
                        <a:rPr lang="en-GB" sz="1600" b="1" i="1" dirty="0">
                          <a:solidFill>
                            <a:srgbClr val="213443"/>
                          </a:solidFill>
                          <a:effectLst/>
                          <a:latin typeface="Calibri" panose="020F0502020204030204" pitchFamily="34" charset="0"/>
                        </a:rPr>
                        <a:t>Red Brick</a:t>
                      </a:r>
                      <a:r>
                        <a:rPr lang="en-GB" sz="1600" b="0" i="1" dirty="0">
                          <a:solidFill>
                            <a:srgbClr val="213443"/>
                          </a:solidFill>
                          <a:effectLst/>
                          <a:latin typeface="Calibri" panose="020F0502020204030204" pitchFamily="34" charset="0"/>
                        </a:rPr>
                        <a:t> </a:t>
                      </a:r>
                      <a:endParaRPr lang="en-GB" sz="1600" b="0" i="1"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latin typeface="Calibri" panose="020F0502020204030204" pitchFamily="34" charset="0"/>
                        </a:rPr>
                        <a:t>176 </a:t>
                      </a:r>
                      <a:endParaRPr lang="en-GB" sz="1600" b="1"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a:solidFill>
                            <a:srgbClr val="213443"/>
                          </a:solidFill>
                          <a:effectLst/>
                          <a:latin typeface="Calibri" panose="020F0502020204030204" pitchFamily="34" charset="0"/>
                        </a:rPr>
                        <a:t>10 </a:t>
                      </a:r>
                      <a:endParaRPr lang="en-GB" sz="1600" b="1"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07905936"/>
                  </a:ext>
                </a:extLst>
              </a:tr>
              <a:tr h="646453">
                <a:tc>
                  <a:txBody>
                    <a:bodyPr/>
                    <a:lstStyle/>
                    <a:p>
                      <a:pPr algn="l" rtl="0" fontAlgn="base"/>
                      <a:r>
                        <a:rPr lang="en-GB" sz="1600" b="1" i="1">
                          <a:solidFill>
                            <a:srgbClr val="213443"/>
                          </a:solidFill>
                          <a:effectLst/>
                          <a:latin typeface="Calibri" panose="020F0502020204030204" pitchFamily="34" charset="0"/>
                        </a:rPr>
                        <a:t>1960s Campus</a:t>
                      </a:r>
                      <a:r>
                        <a:rPr lang="en-GB" sz="1600" b="0" i="1">
                          <a:solidFill>
                            <a:srgbClr val="213443"/>
                          </a:solidFill>
                          <a:effectLst/>
                          <a:latin typeface="Calibri" panose="020F0502020204030204" pitchFamily="34" charset="0"/>
                        </a:rPr>
                        <a:t> </a:t>
                      </a:r>
                      <a:endParaRPr lang="en-GB" sz="1600" b="0" i="1">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latin typeface="Calibri" panose="020F0502020204030204" pitchFamily="34" charset="0"/>
                        </a:rPr>
                        <a:t>162 </a:t>
                      </a:r>
                      <a:endParaRPr lang="en-GB" sz="1600" b="1"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latin typeface="Calibri" panose="020F0502020204030204" pitchFamily="34" charset="0"/>
                        </a:rPr>
                        <a:t>6.5 </a:t>
                      </a:r>
                      <a:endParaRPr lang="en-GB" sz="1600" b="1"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5270460"/>
                  </a:ext>
                </a:extLst>
              </a:tr>
              <a:tr h="1281882">
                <a:tc>
                  <a:txBody>
                    <a:bodyPr/>
                    <a:lstStyle/>
                    <a:p>
                      <a:pPr algn="l" rtl="0" fontAlgn="base"/>
                      <a:r>
                        <a:rPr lang="en-GB" sz="1600" b="1" i="1" dirty="0">
                          <a:solidFill>
                            <a:srgbClr val="213443"/>
                          </a:solidFill>
                          <a:effectLst/>
                          <a:latin typeface="Calibri" panose="020F0502020204030204" pitchFamily="34" charset="0"/>
                        </a:rPr>
                        <a:t>Post-1992 </a:t>
                      </a:r>
                      <a:r>
                        <a:rPr lang="en-GB" sz="1600" b="0" i="1" dirty="0">
                          <a:solidFill>
                            <a:srgbClr val="213443"/>
                          </a:solidFill>
                          <a:effectLst/>
                          <a:latin typeface="Calibri" panose="020F0502020204030204" pitchFamily="34" charset="0"/>
                        </a:rPr>
                        <a:t> </a:t>
                      </a:r>
                      <a:endParaRPr lang="en-GB" sz="1600" b="0" i="1"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a:solidFill>
                            <a:srgbClr val="213443"/>
                          </a:solidFill>
                          <a:effectLst/>
                          <a:latin typeface="Calibri" panose="020F0502020204030204" pitchFamily="34" charset="0"/>
                        </a:rPr>
                        <a:t>309 </a:t>
                      </a:r>
                      <a:endParaRPr lang="en-GB" sz="1600" b="1" i="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latin typeface="Calibri" panose="020F0502020204030204" pitchFamily="34" charset="0"/>
                        </a:rPr>
                        <a:t>5 </a:t>
                      </a:r>
                      <a:endParaRPr lang="en-GB" sz="1600" b="1"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9908037"/>
                  </a:ext>
                </a:extLst>
              </a:tr>
              <a:tr h="1038767">
                <a:tc>
                  <a:txBody>
                    <a:bodyPr/>
                    <a:lstStyle/>
                    <a:p>
                      <a:pPr algn="l" rtl="0" fontAlgn="base"/>
                      <a:r>
                        <a:rPr lang="en-GB" sz="1600" b="1" i="1" dirty="0">
                          <a:solidFill>
                            <a:srgbClr val="213443"/>
                          </a:solidFill>
                          <a:effectLst/>
                          <a:latin typeface="Calibri" panose="020F0502020204030204" pitchFamily="34" charset="0"/>
                        </a:rPr>
                        <a:t>Cathedrals Group</a:t>
                      </a:r>
                      <a:r>
                        <a:rPr lang="en-GB" sz="1600" b="0" i="1" dirty="0">
                          <a:solidFill>
                            <a:srgbClr val="213443"/>
                          </a:solidFill>
                          <a:effectLst/>
                          <a:latin typeface="Calibri" panose="020F0502020204030204" pitchFamily="34" charset="0"/>
                        </a:rPr>
                        <a:t> </a:t>
                      </a:r>
                      <a:endParaRPr lang="en-GB" sz="1600" b="0" i="1"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latin typeface="Calibri" panose="020F0502020204030204" pitchFamily="34" charset="0"/>
                        </a:rPr>
                        <a:t>49 </a:t>
                      </a:r>
                      <a:endParaRPr lang="en-GB" sz="1600" b="1"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latin typeface="Calibri" panose="020F0502020204030204" pitchFamily="34" charset="0"/>
                        </a:rPr>
                        <a:t>3 </a:t>
                      </a:r>
                      <a:endParaRPr lang="en-GB" sz="1600" b="1" i="0" dirty="0">
                        <a:solidFill>
                          <a:srgbClr val="21344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base"/>
                      <a:r>
                        <a:rPr lang="en-GB" sz="1600" b="1" i="0" dirty="0">
                          <a:solidFill>
                            <a:srgbClr val="213443"/>
                          </a:solidFill>
                          <a:effectLs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3766812"/>
                  </a:ext>
                </a:extLst>
              </a:tr>
            </a:tbl>
          </a:graphicData>
        </a:graphic>
      </p:graphicFrame>
    </p:spTree>
    <p:extLst>
      <p:ext uri="{BB962C8B-B14F-4D97-AF65-F5344CB8AC3E}">
        <p14:creationId xmlns:p14="http://schemas.microsoft.com/office/powerpoint/2010/main" val="250910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13443"/>
        </a:solidFill>
        <a:effectLst/>
      </p:bgPr>
    </p:bg>
    <p:spTree>
      <p:nvGrpSpPr>
        <p:cNvPr id="1" name=""/>
        <p:cNvGrpSpPr/>
        <p:nvPr/>
      </p:nvGrpSpPr>
      <p:grpSpPr>
        <a:xfrm>
          <a:off x="0" y="0"/>
          <a:ext cx="0" cy="0"/>
          <a:chOff x="0" y="0"/>
          <a:chExt cx="0" cy="0"/>
        </a:xfrm>
      </p:grpSpPr>
      <p:sp>
        <p:nvSpPr>
          <p:cNvPr id="7" name="TextBox 6"/>
          <p:cNvSpPr txBox="1"/>
          <p:nvPr/>
        </p:nvSpPr>
        <p:spPr>
          <a:xfrm>
            <a:off x="321454" y="722025"/>
            <a:ext cx="10519266" cy="954107"/>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DD655"/>
              </a:solidFill>
              <a:effectLst/>
              <a:uLnTx/>
              <a:uFillTx/>
              <a:latin typeface="Proza Libre"/>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endParaRPr>
          </a:p>
        </p:txBody>
      </p:sp>
      <p:pic>
        <p:nvPicPr>
          <p:cNvPr id="11" name="Picture 10" descr="A picture containing clipart&#10;&#10;Description automatically generated">
            <a:extLst>
              <a:ext uri="{FF2B5EF4-FFF2-40B4-BE49-F238E27FC236}">
                <a16:creationId xmlns:a16="http://schemas.microsoft.com/office/drawing/2014/main" id="{4B36876B-D9CA-8240-A945-C200B41BB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36" y="346247"/>
            <a:ext cx="1562184" cy="357857"/>
          </a:xfrm>
          <a:prstGeom prst="rect">
            <a:avLst/>
          </a:prstGeom>
        </p:spPr>
      </p:pic>
      <p:pic>
        <p:nvPicPr>
          <p:cNvPr id="13" name="Picture 12" descr="A picture containing clipart&#10;&#10;Description automatically generated">
            <a:extLst>
              <a:ext uri="{FF2B5EF4-FFF2-40B4-BE49-F238E27FC236}">
                <a16:creationId xmlns:a16="http://schemas.microsoft.com/office/drawing/2014/main" id="{61E38B37-19A6-D74E-B9DB-C901D9FDA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625" y="328325"/>
            <a:ext cx="2590800" cy="393700"/>
          </a:xfrm>
          <a:prstGeom prst="rect">
            <a:avLst/>
          </a:prstGeom>
        </p:spPr>
      </p:pic>
      <p:graphicFrame>
        <p:nvGraphicFramePr>
          <p:cNvPr id="9" name="Table 8"/>
          <p:cNvGraphicFramePr>
            <a:graphicFrameLocks noGrp="1"/>
          </p:cNvGraphicFramePr>
          <p:nvPr>
            <p:extLst/>
          </p:nvPr>
        </p:nvGraphicFramePr>
        <p:xfrm>
          <a:off x="388536" y="2092647"/>
          <a:ext cx="4572000" cy="4054280"/>
        </p:xfrm>
        <a:graphic>
          <a:graphicData uri="http://schemas.openxmlformats.org/drawingml/2006/table">
            <a:tbl>
              <a:tblPr firstRow="1" bandRow="1">
                <a:tableStyleId>{5C22544A-7EE6-4342-B048-85BDC9FD1C3A}</a:tableStyleId>
              </a:tblPr>
              <a:tblGrid>
                <a:gridCol w="3272535">
                  <a:extLst>
                    <a:ext uri="{9D8B030D-6E8A-4147-A177-3AD203B41FA5}">
                      <a16:colId xmlns:a16="http://schemas.microsoft.com/office/drawing/2014/main" val="713366403"/>
                    </a:ext>
                  </a:extLst>
                </a:gridCol>
                <a:gridCol w="1299465">
                  <a:extLst>
                    <a:ext uri="{9D8B030D-6E8A-4147-A177-3AD203B41FA5}">
                      <a16:colId xmlns:a16="http://schemas.microsoft.com/office/drawing/2014/main" val="1589734807"/>
                    </a:ext>
                  </a:extLst>
                </a:gridCol>
              </a:tblGrid>
              <a:tr h="810856">
                <a:tc>
                  <a:txBody>
                    <a:bodyPr/>
                    <a:lstStyle/>
                    <a:p>
                      <a:r>
                        <a:rPr lang="en-GB" sz="1500" b="1" dirty="0">
                          <a:solidFill>
                            <a:srgbClr val="213443"/>
                          </a:solidFill>
                        </a:rPr>
                        <a:t>CHRISTIAN (Combined)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solidFill>
                            <a:srgbClr val="213443"/>
                          </a:solidFill>
                        </a:rPr>
                        <a:t>393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5391202"/>
                  </a:ext>
                </a:extLst>
              </a:tr>
              <a:tr h="810856">
                <a:tc>
                  <a:txBody>
                    <a:bodyPr/>
                    <a:lstStyle/>
                    <a:p>
                      <a:r>
                        <a:rPr lang="en-GB" sz="1500" b="0" dirty="0">
                          <a:solidFill>
                            <a:srgbClr val="213443"/>
                          </a:solidFill>
                        </a:rPr>
                        <a:t>Christian</a:t>
                      </a:r>
                      <a:r>
                        <a:rPr lang="en-GB" sz="1500" b="0" baseline="0" dirty="0">
                          <a:solidFill>
                            <a:srgbClr val="213443"/>
                          </a:solidFill>
                        </a:rPr>
                        <a:t> Union</a:t>
                      </a:r>
                      <a:endParaRPr lang="en-GB" sz="1500" b="0" dirty="0">
                        <a:solidFill>
                          <a:srgbClr val="21344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solidFill>
                            <a:srgbClr val="213443"/>
                          </a:solidFil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557035"/>
                  </a:ext>
                </a:extLst>
              </a:tr>
              <a:tr h="810856">
                <a:tc>
                  <a:txBody>
                    <a:bodyPr/>
                    <a:lstStyle/>
                    <a:p>
                      <a:r>
                        <a:rPr lang="en-US" sz="1500" dirty="0">
                          <a:solidFill>
                            <a:srgbClr val="213443"/>
                          </a:solidFill>
                        </a:rPr>
                        <a:t>Catholic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solidFill>
                            <a:srgbClr val="213443"/>
                          </a:solidFill>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7947831"/>
                  </a:ext>
                </a:extLst>
              </a:tr>
              <a:tr h="810856">
                <a:tc>
                  <a:txBody>
                    <a:bodyPr/>
                    <a:lstStyle/>
                    <a:p>
                      <a:r>
                        <a:rPr lang="en-US" sz="1500" dirty="0">
                          <a:solidFill>
                            <a:srgbClr val="213443"/>
                          </a:solidFill>
                        </a:rPr>
                        <a:t>First Love (Pentecostal)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500" b="1" dirty="0"/>
                        <a:t>22</a:t>
                      </a:r>
                      <a:endParaRPr lang="en-GB" sz="15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2460812"/>
                  </a:ext>
                </a:extLst>
              </a:tr>
              <a:tr h="810856">
                <a:tc>
                  <a:txBody>
                    <a:bodyPr/>
                    <a:lstStyle/>
                    <a:p>
                      <a:r>
                        <a:rPr lang="en-US" sz="1500" dirty="0">
                          <a:solidFill>
                            <a:srgbClr val="213443"/>
                          </a:solidFill>
                        </a:rPr>
                        <a:t>Pentecostal/Charismatic/Evangelical (combined count across all societies, not including Christian Unions)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t>179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1476786"/>
                  </a:ext>
                </a:extLst>
              </a:tr>
            </a:tbl>
          </a:graphicData>
        </a:graphic>
      </p:graphicFrame>
      <p:graphicFrame>
        <p:nvGraphicFramePr>
          <p:cNvPr id="2" name="Table 1"/>
          <p:cNvGraphicFramePr>
            <a:graphicFrameLocks noGrp="1"/>
          </p:cNvGraphicFramePr>
          <p:nvPr>
            <p:extLst/>
          </p:nvPr>
        </p:nvGraphicFramePr>
        <p:xfrm>
          <a:off x="5523374" y="1281791"/>
          <a:ext cx="4629713" cy="1112520"/>
        </p:xfrm>
        <a:graphic>
          <a:graphicData uri="http://schemas.openxmlformats.org/drawingml/2006/table">
            <a:tbl>
              <a:tblPr firstRow="1" bandRow="1">
                <a:tableStyleId>{5C22544A-7EE6-4342-B048-85BDC9FD1C3A}</a:tableStyleId>
              </a:tblPr>
              <a:tblGrid>
                <a:gridCol w="2848466">
                  <a:extLst>
                    <a:ext uri="{9D8B030D-6E8A-4147-A177-3AD203B41FA5}">
                      <a16:colId xmlns:a16="http://schemas.microsoft.com/office/drawing/2014/main" val="1832740074"/>
                    </a:ext>
                  </a:extLst>
                </a:gridCol>
                <a:gridCol w="1781247">
                  <a:extLst>
                    <a:ext uri="{9D8B030D-6E8A-4147-A177-3AD203B41FA5}">
                      <a16:colId xmlns:a16="http://schemas.microsoft.com/office/drawing/2014/main" val="2867697894"/>
                    </a:ext>
                  </a:extLst>
                </a:gridCol>
              </a:tblGrid>
              <a:tr h="370840">
                <a:tc>
                  <a:txBody>
                    <a:bodyPr/>
                    <a:lstStyle/>
                    <a:p>
                      <a:r>
                        <a:rPr lang="en-GB" sz="1500" b="1" dirty="0">
                          <a:solidFill>
                            <a:srgbClr val="213443"/>
                          </a:solidFill>
                        </a:rPr>
                        <a:t>MUSLIM</a:t>
                      </a:r>
                      <a:r>
                        <a:rPr lang="en-GB" sz="1500" b="1" baseline="0" dirty="0">
                          <a:solidFill>
                            <a:srgbClr val="213443"/>
                          </a:solidFill>
                        </a:rPr>
                        <a:t> (Combined)</a:t>
                      </a:r>
                      <a:endParaRPr lang="en-GB" sz="1500" b="1" dirty="0">
                        <a:solidFill>
                          <a:srgbClr val="21344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solidFill>
                            <a:srgbClr val="213443"/>
                          </a:solidFill>
                        </a:rPr>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9090652"/>
                  </a:ext>
                </a:extLst>
              </a:tr>
              <a:tr h="370840">
                <a:tc>
                  <a:txBody>
                    <a:bodyPr/>
                    <a:lstStyle/>
                    <a:p>
                      <a:r>
                        <a:rPr lang="en-GB" sz="1500" dirty="0"/>
                        <a:t>Islamic Society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0477700"/>
                  </a:ext>
                </a:extLst>
              </a:tr>
              <a:tr h="370840">
                <a:tc>
                  <a:txBody>
                    <a:bodyPr/>
                    <a:lstStyle/>
                    <a:p>
                      <a:r>
                        <a:rPr lang="en-GB" sz="1500" dirty="0" err="1"/>
                        <a:t>Ahlul</a:t>
                      </a:r>
                      <a:r>
                        <a:rPr lang="en-GB" sz="1500" dirty="0"/>
                        <a:t> Bayt (Shia Islam)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3744163"/>
                  </a:ext>
                </a:extLst>
              </a:tr>
            </a:tbl>
          </a:graphicData>
        </a:graphic>
      </p:graphicFrame>
      <p:graphicFrame>
        <p:nvGraphicFramePr>
          <p:cNvPr id="3" name="Table 2"/>
          <p:cNvGraphicFramePr>
            <a:graphicFrameLocks noGrp="1"/>
          </p:cNvGraphicFramePr>
          <p:nvPr>
            <p:extLst/>
          </p:nvPr>
        </p:nvGraphicFramePr>
        <p:xfrm>
          <a:off x="5523374" y="2568997"/>
          <a:ext cx="4629713" cy="3577930"/>
        </p:xfrm>
        <a:graphic>
          <a:graphicData uri="http://schemas.openxmlformats.org/drawingml/2006/table">
            <a:tbl>
              <a:tblPr firstRow="1" bandRow="1">
                <a:tableStyleId>{5C22544A-7EE6-4342-B048-85BDC9FD1C3A}</a:tableStyleId>
              </a:tblPr>
              <a:tblGrid>
                <a:gridCol w="2860134">
                  <a:extLst>
                    <a:ext uri="{9D8B030D-6E8A-4147-A177-3AD203B41FA5}">
                      <a16:colId xmlns:a16="http://schemas.microsoft.com/office/drawing/2014/main" val="123758947"/>
                    </a:ext>
                  </a:extLst>
                </a:gridCol>
                <a:gridCol w="1769579">
                  <a:extLst>
                    <a:ext uri="{9D8B030D-6E8A-4147-A177-3AD203B41FA5}">
                      <a16:colId xmlns:a16="http://schemas.microsoft.com/office/drawing/2014/main" val="175871561"/>
                    </a:ext>
                  </a:extLst>
                </a:gridCol>
              </a:tblGrid>
              <a:tr h="679001">
                <a:tc>
                  <a:txBody>
                    <a:bodyPr/>
                    <a:lstStyle/>
                    <a:p>
                      <a:r>
                        <a:rPr lang="en-GB" sz="1500" b="0" dirty="0">
                          <a:solidFill>
                            <a:srgbClr val="213443"/>
                          </a:solidFill>
                        </a:rPr>
                        <a:t>Jewish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solidFill>
                            <a:srgbClr val="213443"/>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82260"/>
                  </a:ext>
                </a:extLst>
              </a:tr>
              <a:tr h="666269">
                <a:tc>
                  <a:txBody>
                    <a:bodyPr/>
                    <a:lstStyle/>
                    <a:p>
                      <a:r>
                        <a:rPr lang="en-GB" sz="1500" dirty="0"/>
                        <a:t>Hindu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6956648"/>
                  </a:ext>
                </a:extLst>
              </a:tr>
              <a:tr h="388649">
                <a:tc>
                  <a:txBody>
                    <a:bodyPr/>
                    <a:lstStyle/>
                    <a:p>
                      <a:r>
                        <a:rPr lang="en-GB" sz="1500" dirty="0"/>
                        <a:t>Sikh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8296883"/>
                  </a:ext>
                </a:extLst>
              </a:tr>
              <a:tr h="541332">
                <a:tc>
                  <a:txBody>
                    <a:bodyPr/>
                    <a:lstStyle/>
                    <a:p>
                      <a:r>
                        <a:rPr lang="en-GB" sz="1500" dirty="0"/>
                        <a:t>Atheist/Humanist/Secularist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9135991"/>
                  </a:ext>
                </a:extLst>
              </a:tr>
              <a:tr h="432828">
                <a:tc>
                  <a:txBody>
                    <a:bodyPr/>
                    <a:lstStyle/>
                    <a:p>
                      <a:r>
                        <a:rPr lang="en-GB" sz="1500" dirty="0"/>
                        <a:t>Buddhist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4046062"/>
                  </a:ext>
                </a:extLst>
              </a:tr>
              <a:tr h="869851">
                <a:tc>
                  <a:txBody>
                    <a:bodyPr/>
                    <a:lstStyle/>
                    <a:p>
                      <a:r>
                        <a:rPr lang="en-GB" sz="1500" dirty="0"/>
                        <a:t>Krishna Consciousness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500" b="1"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1239396"/>
                  </a:ext>
                </a:extLst>
              </a:tr>
            </a:tbl>
          </a:graphicData>
        </a:graphic>
      </p:graphicFrame>
      <p:sp>
        <p:nvSpPr>
          <p:cNvPr id="10" name="TextBox 9"/>
          <p:cNvSpPr txBox="1"/>
          <p:nvPr/>
        </p:nvSpPr>
        <p:spPr>
          <a:xfrm>
            <a:off x="321454" y="722025"/>
            <a:ext cx="10519266" cy="156966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DD655"/>
                </a:solidFill>
                <a:effectLst/>
                <a:uLnTx/>
                <a:uFillTx/>
                <a:latin typeface="Proza Libre"/>
                <a:ea typeface="+mn-lt"/>
                <a:cs typeface="Calibri" panose="020F0502020204030204"/>
              </a:rPr>
              <a:t>Faith breakdown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DD655"/>
              </a:solidFill>
              <a:effectLst/>
              <a:uLnTx/>
              <a:uFillTx/>
              <a:latin typeface="Proza Libre"/>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1" u="none" strike="noStrike" kern="1200" cap="none" spc="0" normalizeH="0" baseline="0" noProof="0" dirty="0">
              <a:ln>
                <a:noFill/>
              </a:ln>
              <a:solidFill>
                <a:srgbClr val="FDD65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08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dda10d2-c5af-47df-8219-fbe0d567efd6">
      <UserInfo>
        <DisplayName>Natan Mladin</DisplayName>
        <AccountId>176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13507D040C2643AF833A482464E67A" ma:contentTypeVersion="10" ma:contentTypeDescription="Create a new document." ma:contentTypeScope="" ma:versionID="86de164317970d87a00703a2f7c473e2">
  <xsd:schema xmlns:xsd="http://www.w3.org/2001/XMLSchema" xmlns:xs="http://www.w3.org/2001/XMLSchema" xmlns:p="http://schemas.microsoft.com/office/2006/metadata/properties" xmlns:ns2="48f6c0d6-77c5-4732-ada4-bf921bf3d665" xmlns:ns3="1dda10d2-c5af-47df-8219-fbe0d567efd6" targetNamespace="http://schemas.microsoft.com/office/2006/metadata/properties" ma:root="true" ma:fieldsID="0f2d07e2896c5bfb137d5032208fe54b" ns2:_="" ns3:_="">
    <xsd:import namespace="48f6c0d6-77c5-4732-ada4-bf921bf3d665"/>
    <xsd:import namespace="1dda10d2-c5af-47df-8219-fbe0d567ef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6c0d6-77c5-4732-ada4-bf921bf3d6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da10d2-c5af-47df-8219-fbe0d567ef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B73AF4-EB72-4B84-B244-2A7EBD668160}">
  <ds:schemaRefs>
    <ds:schemaRef ds:uri="http://schemas.microsoft.com/sharepoint/v3/contenttype/forms"/>
  </ds:schemaRefs>
</ds:datastoreItem>
</file>

<file path=customXml/itemProps2.xml><?xml version="1.0" encoding="utf-8"?>
<ds:datastoreItem xmlns:ds="http://schemas.openxmlformats.org/officeDocument/2006/customXml" ds:itemID="{E997BB04-CB90-47B3-A260-BBD0E957FD14}">
  <ds:schemaRefs>
    <ds:schemaRef ds:uri="48f6c0d6-77c5-4732-ada4-bf921bf3d665"/>
    <ds:schemaRef ds:uri="http://purl.org/dc/terms/"/>
    <ds:schemaRef ds:uri="http://schemas.microsoft.com/office/2006/documentManagement/types"/>
    <ds:schemaRef ds:uri="1dda10d2-c5af-47df-8219-fbe0d567efd6"/>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45BE378-7AB8-404E-B0EE-ABE52BFBA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6c0d6-77c5-4732-ada4-bf921bf3d665"/>
    <ds:schemaRef ds:uri="1dda10d2-c5af-47df-8219-fbe0d567ef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18857</TotalTime>
  <Words>2610</Words>
  <Application>Microsoft Office PowerPoint</Application>
  <PresentationFormat>Widescreen</PresentationFormat>
  <Paragraphs>294</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Gentium Basic</vt:lpstr>
      <vt:lpstr>Proza Libre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ParliaMentors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LAPTOPWIN7X64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Knight</dc:creator>
  <cp:lastModifiedBy>simon perfect</cp:lastModifiedBy>
  <cp:revision>320</cp:revision>
  <cp:lastPrinted>2018-09-05T16:27:07Z</cp:lastPrinted>
  <dcterms:created xsi:type="dcterms:W3CDTF">2018-04-20T09:15:37Z</dcterms:created>
  <dcterms:modified xsi:type="dcterms:W3CDTF">2019-07-09T11:59:11Z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0x010100C413507D040C2643AF833A482464E67A</vt:lpwstr>
  </property>
</Properties>
</file>